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1"/>
  </p:notesMasterIdLst>
  <p:sldIdLst>
    <p:sldId id="276" r:id="rId2"/>
    <p:sldId id="281" r:id="rId3"/>
    <p:sldId id="272" r:id="rId4"/>
    <p:sldId id="260" r:id="rId5"/>
    <p:sldId id="261" r:id="rId6"/>
    <p:sldId id="277" r:id="rId7"/>
    <p:sldId id="275" r:id="rId8"/>
    <p:sldId id="263" r:id="rId9"/>
    <p:sldId id="271" r:id="rId10"/>
    <p:sldId id="264" r:id="rId11"/>
    <p:sldId id="265" r:id="rId12"/>
    <p:sldId id="273" r:id="rId13"/>
    <p:sldId id="266" r:id="rId14"/>
    <p:sldId id="278" r:id="rId15"/>
    <p:sldId id="268" r:id="rId16"/>
    <p:sldId id="279" r:id="rId17"/>
    <p:sldId id="269" r:id="rId18"/>
    <p:sldId id="280"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4" d="100"/>
          <a:sy n="74" d="100"/>
        </p:scale>
        <p:origin x="124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ED6D1-FD64-4D9C-B14B-28F261B54306}" type="datetimeFigureOut">
              <a:rPr lang="en-US" smtClean="0"/>
              <a:t>8/9/2021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772B2-27A4-4E83-8B8B-6725AE858BAF}" type="slidenum">
              <a:rPr lang="en-US" smtClean="0"/>
              <a:t>‹#›</a:t>
            </a:fld>
            <a:endParaRPr lang="en-US"/>
          </a:p>
        </p:txBody>
      </p:sp>
    </p:spTree>
    <p:extLst>
      <p:ext uri="{BB962C8B-B14F-4D97-AF65-F5344CB8AC3E}">
        <p14:creationId xmlns:p14="http://schemas.microsoft.com/office/powerpoint/2010/main" val="256560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90C03E-5D74-4C79-BDEA-9A2D33C517BA}" type="slidenum">
              <a:rPr lang="en-US" smtClean="0"/>
              <a:t>1</a:t>
            </a:fld>
            <a:endParaRPr lang="en-US"/>
          </a:p>
        </p:txBody>
      </p:sp>
    </p:spTree>
    <p:extLst>
      <p:ext uri="{BB962C8B-B14F-4D97-AF65-F5344CB8AC3E}">
        <p14:creationId xmlns:p14="http://schemas.microsoft.com/office/powerpoint/2010/main" val="2020133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fld id="{53F221F3-A4AA-41F0-AAD0-3B97F5917687}" type="slidenum">
              <a:rPr lang="en-US" altLang="en-US"/>
              <a:pPr eaLnBrk="1" hangingPunct="1"/>
              <a:t>5</a:t>
            </a:fld>
            <a:endParaRPr lang="en-US" altLang="en-US"/>
          </a:p>
        </p:txBody>
      </p:sp>
      <p:sp>
        <p:nvSpPr>
          <p:cNvPr id="19459"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451855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fld id="{53F221F3-A4AA-41F0-AAD0-3B97F5917687}" type="slidenum">
              <a:rPr lang="en-US" altLang="en-US"/>
              <a:pPr eaLnBrk="1" hangingPunct="1"/>
              <a:t>6</a:t>
            </a:fld>
            <a:endParaRPr lang="en-US" altLang="en-US"/>
          </a:p>
        </p:txBody>
      </p:sp>
      <p:sp>
        <p:nvSpPr>
          <p:cNvPr id="19459"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876212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fld id="{5BD63F5E-F4CE-414F-A83C-9E0A10EC802E}" type="slidenum">
              <a:rPr lang="en-US" altLang="en-US"/>
              <a:pPr eaLnBrk="1" hangingPunct="1"/>
              <a:t>17</a:t>
            </a:fld>
            <a:endParaRPr lang="en-US" altLang="en-US"/>
          </a:p>
        </p:txBody>
      </p:sp>
      <p:sp>
        <p:nvSpPr>
          <p:cNvPr id="20483"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3169509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fld id="{5BD63F5E-F4CE-414F-A83C-9E0A10EC802E}" type="slidenum">
              <a:rPr lang="en-US" altLang="en-US"/>
              <a:pPr eaLnBrk="1" hangingPunct="1"/>
              <a:t>18</a:t>
            </a:fld>
            <a:endParaRPr lang="en-US" altLang="en-US"/>
          </a:p>
        </p:txBody>
      </p:sp>
      <p:sp>
        <p:nvSpPr>
          <p:cNvPr id="20483"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211996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DE46D6-7373-45D5-9C97-C30E08B4B795}"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354023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DE46D6-7373-45D5-9C97-C30E08B4B795}"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148759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DE46D6-7373-45D5-9C97-C30E08B4B795}"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1256091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39B22849-98AF-4D5E-9660-AF39D62EEFA4}" type="slidenum">
              <a:rPr lang="en-US" altLang="en-US"/>
              <a:pPr/>
              <a:t>‹#›</a:t>
            </a:fld>
            <a:endParaRPr lang="en-US" altLang="en-US"/>
          </a:p>
        </p:txBody>
      </p:sp>
    </p:spTree>
    <p:extLst>
      <p:ext uri="{BB962C8B-B14F-4D97-AF65-F5344CB8AC3E}">
        <p14:creationId xmlns:p14="http://schemas.microsoft.com/office/powerpoint/2010/main" val="286991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DE46D6-7373-45D5-9C97-C30E08B4B795}"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889734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DE46D6-7373-45D5-9C97-C30E08B4B795}"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239886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DE46D6-7373-45D5-9C97-C30E08B4B795}"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108635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DE46D6-7373-45D5-9C97-C30E08B4B795}" type="datetimeFigureOut">
              <a:rPr lang="en-US" smtClean="0"/>
              <a:t>8/9/2021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35703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DE46D6-7373-45D5-9C97-C30E08B4B795}" type="datetimeFigureOut">
              <a:rPr lang="en-US" smtClean="0"/>
              <a:t>8/9/2021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194661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E46D6-7373-45D5-9C97-C30E08B4B795}" type="datetimeFigureOut">
              <a:rPr lang="en-US" smtClean="0"/>
              <a:t>8/9/2021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1804513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DE46D6-7373-45D5-9C97-C30E08B4B795}"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360527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DE46D6-7373-45D5-9C97-C30E08B4B795}"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BF1D08-B9D1-45B9-ABEC-85764C7FDAD2}" type="slidenum">
              <a:rPr lang="en-US" smtClean="0"/>
              <a:t>‹#›</a:t>
            </a:fld>
            <a:endParaRPr lang="en-US"/>
          </a:p>
        </p:txBody>
      </p:sp>
    </p:spTree>
    <p:extLst>
      <p:ext uri="{BB962C8B-B14F-4D97-AF65-F5344CB8AC3E}">
        <p14:creationId xmlns:p14="http://schemas.microsoft.com/office/powerpoint/2010/main" val="1865806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DE46D6-7373-45D5-9C97-C30E08B4B795}" type="datetimeFigureOut">
              <a:rPr lang="en-US" smtClean="0"/>
              <a:t>8/9/2021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F1D08-B9D1-45B9-ABEC-85764C7FDAD2}" type="slidenum">
              <a:rPr lang="en-US" smtClean="0"/>
              <a:t>‹#›</a:t>
            </a:fld>
            <a:endParaRPr lang="en-US"/>
          </a:p>
        </p:txBody>
      </p:sp>
    </p:spTree>
    <p:extLst>
      <p:ext uri="{BB962C8B-B14F-4D97-AF65-F5344CB8AC3E}">
        <p14:creationId xmlns:p14="http://schemas.microsoft.com/office/powerpoint/2010/main" val="144124287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8224" y="477824"/>
            <a:ext cx="1205187" cy="1201610"/>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8"/>
          <p:cNvSpPr txBox="1">
            <a:spLocks noChangeArrowheads="1"/>
          </p:cNvSpPr>
          <p:nvPr/>
        </p:nvSpPr>
        <p:spPr bwMode="auto">
          <a:xfrm>
            <a:off x="-42705" y="3235127"/>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4800" b="1" dirty="0" err="1" smtClean="0">
                <a:solidFill>
                  <a:srgbClr val="FF0000"/>
                </a:solidFill>
                <a:latin typeface="Times New Roman" pitchFamily="18" charset="0"/>
                <a:ea typeface="MS Song"/>
                <a:cs typeface="Times New Roman" pitchFamily="18" charset="0"/>
              </a:rPr>
              <a:t>Bài</a:t>
            </a:r>
            <a:r>
              <a:rPr lang="en-US" sz="4800" b="1" dirty="0" smtClean="0">
                <a:solidFill>
                  <a:srgbClr val="FF0000"/>
                </a:solidFill>
                <a:latin typeface="Times New Roman" pitchFamily="18" charset="0"/>
                <a:ea typeface="MS Song"/>
                <a:cs typeface="Times New Roman" pitchFamily="18" charset="0"/>
              </a:rPr>
              <a:t>: LUYỆN TẬP VỀ CẤU TẠO CỦA TIẾNG</a:t>
            </a:r>
            <a:endParaRPr lang="en-US" sz="4800" b="1" i="1" dirty="0">
              <a:solidFill>
                <a:srgbClr val="FF0000"/>
              </a:solidFill>
              <a:latin typeface="Times New Roman" pitchFamily="18" charset="0"/>
              <a:ea typeface="MS Song"/>
              <a:cs typeface="Times New Roman" pitchFamily="18" charset="0"/>
            </a:endParaRPr>
          </a:p>
        </p:txBody>
      </p:sp>
      <p:sp>
        <p:nvSpPr>
          <p:cNvPr id="11" name="Text Box 4"/>
          <p:cNvSpPr txBox="1">
            <a:spLocks noChangeArrowheads="1"/>
          </p:cNvSpPr>
          <p:nvPr/>
        </p:nvSpPr>
        <p:spPr bwMode="auto">
          <a:xfrm>
            <a:off x="1434911" y="2411108"/>
            <a:ext cx="618876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spcBef>
                <a:spcPct val="50000"/>
              </a:spcBef>
            </a:pPr>
            <a:r>
              <a:rPr lang="en-US" sz="4400" b="1" dirty="0" err="1" smtClean="0">
                <a:solidFill>
                  <a:srgbClr val="00B050"/>
                </a:solidFill>
                <a:latin typeface="Times New Roman" pitchFamily="18" charset="0"/>
                <a:cs typeface="Times New Roman" pitchFamily="18" charset="0"/>
              </a:rPr>
              <a:t>Tuần</a:t>
            </a:r>
            <a:r>
              <a:rPr lang="en-US" sz="4400" b="1" dirty="0" smtClean="0">
                <a:solidFill>
                  <a:srgbClr val="00B050"/>
                </a:solidFill>
                <a:latin typeface="Times New Roman" pitchFamily="18" charset="0"/>
                <a:cs typeface="Times New Roman" pitchFamily="18" charset="0"/>
              </a:rPr>
              <a:t>:  1</a:t>
            </a:r>
            <a:endParaRPr lang="en-US" sz="4400" b="1" dirty="0">
              <a:solidFill>
                <a:srgbClr val="00B050"/>
              </a:solidFill>
              <a:latin typeface="Times New Roman" pitchFamily="18" charset="0"/>
              <a:cs typeface="Times New Roman" pitchFamily="18" charset="0"/>
            </a:endParaRPr>
          </a:p>
        </p:txBody>
      </p:sp>
      <p:sp>
        <p:nvSpPr>
          <p:cNvPr id="2" name="AutoShape 4" descr="Flower Desktop Wallpaper Blue Wallpaper - Blue Flower Corner Png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AutoShape 6" descr="Download Free png Transparent Blue Flower Crown - Blue Watercolor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4" name="AutoShape 10" descr="Melody of spring flowers clipart png #43185 - Free Icons and PNG ..."/>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5" name="AutoShape 12" descr="Melody of spring flowers clipart png #43185 - Free Icons and PNG ..."/>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075" name="Text Box 8"/>
          <p:cNvSpPr txBox="1">
            <a:spLocks noChangeArrowheads="1"/>
          </p:cNvSpPr>
          <p:nvPr/>
        </p:nvSpPr>
        <p:spPr bwMode="auto">
          <a:xfrm>
            <a:off x="1198929" y="613465"/>
            <a:ext cx="77462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2400" b="1" dirty="0" smtClean="0">
                <a:solidFill>
                  <a:srgbClr val="002060"/>
                </a:solidFill>
                <a:latin typeface="Times New Roman" pitchFamily="18" charset="0"/>
                <a:ea typeface="MS Song"/>
                <a:cs typeface="Times New Roman" pitchFamily="18" charset="0"/>
              </a:rPr>
              <a:t>PHÒNG </a:t>
            </a:r>
            <a:r>
              <a:rPr lang="en-US" sz="2400" b="1" dirty="0">
                <a:solidFill>
                  <a:srgbClr val="002060"/>
                </a:solidFill>
                <a:latin typeface="Times New Roman" pitchFamily="18" charset="0"/>
                <a:ea typeface="MS Song"/>
                <a:cs typeface="Times New Roman" pitchFamily="18" charset="0"/>
              </a:rPr>
              <a:t>GIÁO DỤC – ĐÀO TẠO QUẬN 5</a:t>
            </a:r>
          </a:p>
          <a:p>
            <a:pPr algn="ctr"/>
            <a:r>
              <a:rPr lang="en-US" sz="2400" b="1" dirty="0">
                <a:solidFill>
                  <a:srgbClr val="002060"/>
                </a:solidFill>
                <a:latin typeface="Times New Roman" pitchFamily="18" charset="0"/>
                <a:ea typeface="MS Song"/>
                <a:cs typeface="Times New Roman" pitchFamily="18" charset="0"/>
              </a:rPr>
              <a:t>TRƯỜNG TIỂU HỌC TRẦN BÌNH TRỌNG</a:t>
            </a:r>
          </a:p>
        </p:txBody>
      </p:sp>
      <p:sp>
        <p:nvSpPr>
          <p:cNvPr id="18" name="Text Box 8"/>
          <p:cNvSpPr txBox="1">
            <a:spLocks noChangeArrowheads="1"/>
          </p:cNvSpPr>
          <p:nvPr/>
        </p:nvSpPr>
        <p:spPr bwMode="auto">
          <a:xfrm>
            <a:off x="938371" y="5029246"/>
            <a:ext cx="695739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2600" dirty="0" err="1" smtClean="0">
                <a:solidFill>
                  <a:srgbClr val="002060"/>
                </a:solidFill>
                <a:latin typeface="Times New Roman" pitchFamily="18" charset="0"/>
                <a:ea typeface="MS Song"/>
                <a:cs typeface="Times New Roman" pitchFamily="18" charset="0"/>
              </a:rPr>
              <a:t>Giáo</a:t>
            </a:r>
            <a:r>
              <a:rPr lang="en-US" sz="2600" dirty="0" smtClean="0">
                <a:solidFill>
                  <a:srgbClr val="002060"/>
                </a:solidFill>
                <a:latin typeface="Times New Roman" pitchFamily="18" charset="0"/>
                <a:ea typeface="MS Song"/>
                <a:cs typeface="Times New Roman" pitchFamily="18" charset="0"/>
              </a:rPr>
              <a:t> </a:t>
            </a:r>
            <a:r>
              <a:rPr lang="en-US" sz="2600" dirty="0" err="1" smtClean="0">
                <a:solidFill>
                  <a:srgbClr val="002060"/>
                </a:solidFill>
                <a:latin typeface="Times New Roman" pitchFamily="18" charset="0"/>
                <a:ea typeface="MS Song"/>
                <a:cs typeface="Times New Roman" pitchFamily="18" charset="0"/>
              </a:rPr>
              <a:t>viên</a:t>
            </a:r>
            <a:r>
              <a:rPr lang="en-US" sz="2600" dirty="0" smtClean="0">
                <a:solidFill>
                  <a:srgbClr val="002060"/>
                </a:solidFill>
                <a:latin typeface="Times New Roman" pitchFamily="18" charset="0"/>
                <a:ea typeface="MS Song"/>
                <a:cs typeface="Times New Roman" pitchFamily="18" charset="0"/>
              </a:rPr>
              <a:t>: </a:t>
            </a:r>
            <a:r>
              <a:rPr lang="en-US" sz="4400" b="1" dirty="0" err="1" smtClean="0">
                <a:solidFill>
                  <a:srgbClr val="0000CC"/>
                </a:solidFill>
                <a:latin typeface="VNI 15 Chops" panose="00000400000000000000" pitchFamily="2" charset="2"/>
                <a:ea typeface="MS Song"/>
                <a:cs typeface="Times New Roman" pitchFamily="18" charset="0"/>
              </a:rPr>
              <a:t>Ñoaøn</a:t>
            </a:r>
            <a:r>
              <a:rPr lang="en-US" sz="4400" b="1" dirty="0" smtClean="0">
                <a:solidFill>
                  <a:srgbClr val="0000CC"/>
                </a:solidFill>
                <a:latin typeface="VNI 15 Chops" panose="00000400000000000000" pitchFamily="2" charset="2"/>
                <a:ea typeface="MS Song"/>
                <a:cs typeface="Times New Roman" pitchFamily="18" charset="0"/>
              </a:rPr>
              <a:t> </a:t>
            </a:r>
            <a:r>
              <a:rPr lang="en-US" sz="4400" b="1" dirty="0" err="1" smtClean="0">
                <a:solidFill>
                  <a:srgbClr val="0000CC"/>
                </a:solidFill>
                <a:latin typeface="VNI 15 Chops" panose="00000400000000000000" pitchFamily="2" charset="2"/>
                <a:ea typeface="MS Song"/>
                <a:cs typeface="Times New Roman" pitchFamily="18" charset="0"/>
              </a:rPr>
              <a:t>Thò</a:t>
            </a:r>
            <a:r>
              <a:rPr lang="en-US" sz="4400" b="1" dirty="0" smtClean="0">
                <a:solidFill>
                  <a:srgbClr val="0000CC"/>
                </a:solidFill>
                <a:latin typeface="VNI 15 Chops" panose="00000400000000000000" pitchFamily="2" charset="2"/>
                <a:ea typeface="MS Song"/>
                <a:cs typeface="Times New Roman" pitchFamily="18" charset="0"/>
              </a:rPr>
              <a:t> </a:t>
            </a:r>
            <a:r>
              <a:rPr lang="en-US" sz="4400" b="1" dirty="0" err="1" smtClean="0">
                <a:solidFill>
                  <a:srgbClr val="0000CC"/>
                </a:solidFill>
                <a:latin typeface="VNI 15 Chops" panose="00000400000000000000" pitchFamily="2" charset="2"/>
                <a:ea typeface="MS Song"/>
                <a:cs typeface="Times New Roman" pitchFamily="18" charset="0"/>
              </a:rPr>
              <a:t>Thuùy</a:t>
            </a:r>
            <a:r>
              <a:rPr lang="en-US" sz="4400" b="1" dirty="0" smtClean="0">
                <a:solidFill>
                  <a:srgbClr val="0000CC"/>
                </a:solidFill>
                <a:latin typeface="VNI 15 Chops" panose="00000400000000000000" pitchFamily="2" charset="2"/>
                <a:ea typeface="MS Song"/>
                <a:cs typeface="Times New Roman" pitchFamily="18" charset="0"/>
              </a:rPr>
              <a:t> </a:t>
            </a:r>
            <a:r>
              <a:rPr lang="en-US" sz="4400" b="1" dirty="0" err="1" smtClean="0">
                <a:solidFill>
                  <a:srgbClr val="0000CC"/>
                </a:solidFill>
                <a:latin typeface="VNI 15 Chops" panose="00000400000000000000" pitchFamily="2" charset="2"/>
                <a:ea typeface="MS Song"/>
                <a:cs typeface="Times New Roman" pitchFamily="18" charset="0"/>
              </a:rPr>
              <a:t>Vaân</a:t>
            </a:r>
            <a:endParaRPr lang="en-US" sz="4400" b="1" i="1" dirty="0">
              <a:solidFill>
                <a:srgbClr val="0000CC"/>
              </a:solidFill>
              <a:latin typeface="VNI 15 Chops" panose="00000400000000000000" pitchFamily="2" charset="2"/>
              <a:ea typeface="MS Song"/>
              <a:cs typeface="Times New Roman" pitchFamily="18" charset="0"/>
            </a:endParaRPr>
          </a:p>
        </p:txBody>
      </p:sp>
      <p:pic>
        <p:nvPicPr>
          <p:cNvPr id="29" name="Picture 37" descr="CG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42704" y="-8969"/>
            <a:ext cx="1777123" cy="2037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7" descr="CG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7219718" y="-137940"/>
            <a:ext cx="1816464" cy="20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three-violet-flower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2762" y="5958982"/>
            <a:ext cx="5090952"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7" descr="CG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82709" y="5021264"/>
            <a:ext cx="1711325"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7" descr="CG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7974" y="4884934"/>
            <a:ext cx="1711325"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
          <p:cNvSpPr txBox="1">
            <a:spLocks noChangeArrowheads="1"/>
          </p:cNvSpPr>
          <p:nvPr/>
        </p:nvSpPr>
        <p:spPr bwMode="auto">
          <a:xfrm>
            <a:off x="1067970" y="1682158"/>
            <a:ext cx="700407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spcBef>
                <a:spcPct val="50000"/>
              </a:spcBef>
            </a:pPr>
            <a:r>
              <a:rPr lang="en-US" sz="4000" b="1" dirty="0" err="1" smtClean="0">
                <a:solidFill>
                  <a:srgbClr val="FF3399"/>
                </a:solidFill>
                <a:latin typeface="Times New Roman" pitchFamily="18" charset="0"/>
                <a:cs typeface="Times New Roman" pitchFamily="18" charset="0"/>
              </a:rPr>
              <a:t>Môn</a:t>
            </a:r>
            <a:r>
              <a:rPr lang="en-US" sz="4000" b="1" dirty="0" smtClean="0">
                <a:solidFill>
                  <a:srgbClr val="FF3399"/>
                </a:solidFill>
                <a:latin typeface="Times New Roman" pitchFamily="18" charset="0"/>
                <a:cs typeface="Times New Roman" pitchFamily="18" charset="0"/>
              </a:rPr>
              <a:t>: LUYỆN TỪ VÀ CÂU</a:t>
            </a:r>
            <a:endParaRPr lang="en-US" sz="4000" b="1" dirty="0">
              <a:solidFill>
                <a:srgbClr val="FF3399"/>
              </a:solidFill>
              <a:latin typeface="Times New Roman" pitchFamily="18" charset="0"/>
              <a:cs typeface="Times New Roman" pitchFamily="18" charset="0"/>
            </a:endParaRPr>
          </a:p>
        </p:txBody>
      </p:sp>
    </p:spTree>
    <p:extLst>
      <p:ext uri="{BB962C8B-B14F-4D97-AF65-F5344CB8AC3E}">
        <p14:creationId xmlns:p14="http://schemas.microsoft.com/office/powerpoint/2010/main" val="1581851953"/>
      </p:ext>
    </p:extLst>
  </p:cSld>
  <p:clrMapOvr>
    <a:masterClrMapping/>
  </p:clrMapOvr>
  <mc:AlternateContent xmlns:mc="http://schemas.openxmlformats.org/markup-compatibility/2006" xmlns:p14="http://schemas.microsoft.com/office/powerpoint/2010/main">
    <mc:Choice Requires="p14">
      <p:transition spd="slow" p14:dur="1500" advClick="0" advTm="0">
        <p:split orient="vert"/>
      </p:transition>
    </mc:Choice>
    <mc:Fallback xmlns="">
      <p:transition spd="slow" advClick="0" advTm="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0"/>
                                        <p:tgtEl>
                                          <p:spTgt spid="13"/>
                                        </p:tgtEl>
                                      </p:cBhvr>
                                    </p:animEffect>
                                    <p:anim calcmode="lin" valueType="num">
                                      <p:cBhvr>
                                        <p:cTn id="8" dur="5000" fill="hold"/>
                                        <p:tgtEl>
                                          <p:spTgt spid="13"/>
                                        </p:tgtEl>
                                        <p:attrNameLst>
                                          <p:attrName>ppt_w</p:attrName>
                                        </p:attrNameLst>
                                      </p:cBhvr>
                                      <p:tavLst>
                                        <p:tav tm="0" fmla="#ppt_w*sin(2.5*pi*$)">
                                          <p:val>
                                            <p:fltVal val="0"/>
                                          </p:val>
                                        </p:tav>
                                        <p:tav tm="100000">
                                          <p:val>
                                            <p:fltVal val="1"/>
                                          </p:val>
                                        </p:tav>
                                      </p:tavLst>
                                    </p:anim>
                                    <p:anim calcmode="lin" valueType="num">
                                      <p:cBhvr>
                                        <p:cTn id="9" dur="5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075"/>
                                        </p:tgtEl>
                                        <p:attrNameLst>
                                          <p:attrName>style.visibility</p:attrName>
                                        </p:attrNameLst>
                                      </p:cBhvr>
                                      <p:to>
                                        <p:strVal val="visible"/>
                                      </p:to>
                                    </p:set>
                                    <p:animEffect transition="in" filter="circle(in)">
                                      <p:cBhvr>
                                        <p:cTn id="14" dur="2000"/>
                                        <p:tgtEl>
                                          <p:spTgt spid="307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arn(inVertical)">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3075" grpId="0"/>
      <p:bldP spid="18" grpId="0"/>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80" y="-90151"/>
            <a:ext cx="9465972" cy="6948151"/>
          </a:xfrm>
          <a:prstGeom prst="rect">
            <a:avLst/>
          </a:prstGeom>
        </p:spPr>
      </p:pic>
      <p:sp>
        <p:nvSpPr>
          <p:cNvPr id="46084" name="Text Box 4"/>
          <p:cNvSpPr txBox="1">
            <a:spLocks noChangeArrowheads="1"/>
          </p:cNvSpPr>
          <p:nvPr/>
        </p:nvSpPr>
        <p:spPr bwMode="auto">
          <a:xfrm>
            <a:off x="785611" y="1487774"/>
            <a:ext cx="743111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3200" b="1" u="sng" dirty="0" err="1" smtClean="0">
                <a:solidFill>
                  <a:schemeClr val="tx1"/>
                </a:solidFill>
                <a:latin typeface="Times New Roman" panose="02020603050405020304" pitchFamily="18" charset="0"/>
                <a:cs typeface="Times New Roman" panose="02020603050405020304" pitchFamily="18" charset="0"/>
              </a:rPr>
              <a:t>Bài</a:t>
            </a:r>
            <a:r>
              <a:rPr lang="en-US" altLang="en-US" sz="3200" b="1" u="sng" dirty="0">
                <a:solidFill>
                  <a:schemeClr val="tx1"/>
                </a:solidFill>
                <a:latin typeface="Times New Roman" panose="02020603050405020304" pitchFamily="18" charset="0"/>
                <a:cs typeface="Times New Roman" panose="02020603050405020304" pitchFamily="18" charset="0"/>
              </a:rPr>
              <a:t> </a:t>
            </a:r>
            <a:r>
              <a:rPr lang="en-US" altLang="en-US" sz="3200" b="1" u="sng" dirty="0" smtClean="0">
                <a:solidFill>
                  <a:schemeClr val="tx1"/>
                </a:solidFill>
                <a:latin typeface="Times New Roman" panose="02020603050405020304" pitchFamily="18" charset="0"/>
                <a:cs typeface="Times New Roman" panose="02020603050405020304" pitchFamily="18" charset="0"/>
              </a:rPr>
              <a:t>3/ 12</a:t>
            </a:r>
            <a:r>
              <a:rPr lang="en-US" altLang="en-US" sz="3200" b="1" dirty="0" smtClean="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Cặp</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tiếng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có</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vần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giống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nhau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hoàn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smtClean="0">
                <a:solidFill>
                  <a:schemeClr val="tx1"/>
                </a:solidFill>
                <a:latin typeface="Times New Roman" panose="02020603050405020304" pitchFamily="18" charset="0"/>
                <a:cs typeface="Times New Roman" panose="02020603050405020304" pitchFamily="18" charset="0"/>
              </a:rPr>
              <a:t>toàn</a:t>
            </a:r>
            <a:endParaRPr lang="en-US" altLang="en-US" sz="3200" b="1" dirty="0">
              <a:solidFill>
                <a:schemeClr val="tx1"/>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err="1">
                <a:solidFill>
                  <a:srgbClr val="0000CC"/>
                </a:solidFill>
                <a:latin typeface="Times New Roman" panose="02020603050405020304" pitchFamily="18" charset="0"/>
                <a:cs typeface="Times New Roman" panose="02020603050405020304" pitchFamily="18" charset="0"/>
              </a:rPr>
              <a:t>Chú</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bé</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loắt</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choắt</a:t>
            </a:r>
            <a:endParaRPr lang="en-US" altLang="en-US" sz="3600" b="1" dirty="0">
              <a:solidFill>
                <a:srgbClr val="0000CC"/>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err="1">
                <a:solidFill>
                  <a:srgbClr val="0000CC"/>
                </a:solidFill>
                <a:latin typeface="Times New Roman" panose="02020603050405020304" pitchFamily="18" charset="0"/>
                <a:cs typeface="Times New Roman" panose="02020603050405020304" pitchFamily="18" charset="0"/>
              </a:rPr>
              <a:t>Cái</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xắc</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xinh</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xinh</a:t>
            </a:r>
            <a:endParaRPr lang="en-US" altLang="en-US" sz="3600" b="1" dirty="0">
              <a:solidFill>
                <a:srgbClr val="0000CC"/>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Cái</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chân</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thoăn</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thoắt</a:t>
            </a:r>
            <a:endParaRPr lang="en-US" altLang="en-US" sz="3600" b="1" dirty="0">
              <a:solidFill>
                <a:srgbClr val="0000CC"/>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Cái</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đầu</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nghênh</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nghênh</a:t>
            </a:r>
            <a:r>
              <a:rPr lang="en-US" altLang="en-US" sz="3600" b="1" dirty="0">
                <a:solidFill>
                  <a:srgbClr val="0000CC"/>
                </a:solidFill>
                <a:latin typeface="Times New Roman" panose="02020603050405020304" pitchFamily="18" charset="0"/>
                <a:cs typeface="Times New Roman" panose="02020603050405020304" pitchFamily="18" charset="0"/>
              </a:rPr>
              <a:t> .</a:t>
            </a:r>
          </a:p>
        </p:txBody>
      </p:sp>
      <p:sp>
        <p:nvSpPr>
          <p:cNvPr id="3" name="Text Box 140"/>
          <p:cNvSpPr txBox="1">
            <a:spLocks noChangeArrowheads="1"/>
          </p:cNvSpPr>
          <p:nvPr/>
        </p:nvSpPr>
        <p:spPr bwMode="auto">
          <a:xfrm>
            <a:off x="5039220" y="2737593"/>
            <a:ext cx="15204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3600" b="1" dirty="0" err="1">
                <a:solidFill>
                  <a:srgbClr val="FF0000"/>
                </a:solidFill>
                <a:latin typeface="Times New Roman" panose="02020603050405020304" pitchFamily="18" charset="0"/>
                <a:cs typeface="Times New Roman" panose="02020603050405020304" pitchFamily="18" charset="0"/>
              </a:rPr>
              <a:t>choắt</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Text Box 140"/>
          <p:cNvSpPr txBox="1">
            <a:spLocks noChangeArrowheads="1"/>
          </p:cNvSpPr>
          <p:nvPr/>
        </p:nvSpPr>
        <p:spPr bwMode="auto">
          <a:xfrm>
            <a:off x="5760799" y="4375195"/>
            <a:ext cx="15204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3600" b="1" dirty="0" err="1">
                <a:solidFill>
                  <a:srgbClr val="FF0000"/>
                </a:solidFill>
                <a:latin typeface="Times New Roman" panose="02020603050405020304" pitchFamily="18" charset="0"/>
                <a:cs typeface="Times New Roman" panose="02020603050405020304" pitchFamily="18" charset="0"/>
              </a:rPr>
              <a:t>thoắt</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pic>
        <p:nvPicPr>
          <p:cNvPr id="7"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5" y="316771"/>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491434"/>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0"/>
                                        <p:tgtEl>
                                          <p:spTgt spid="7"/>
                                        </p:tgtEl>
                                      </p:cBhvr>
                                    </p:animEffect>
                                    <p:anim calcmode="lin" valueType="num">
                                      <p:cBhvr>
                                        <p:cTn id="8" dur="5000" fill="hold"/>
                                        <p:tgtEl>
                                          <p:spTgt spid="7"/>
                                        </p:tgtEl>
                                        <p:attrNameLst>
                                          <p:attrName>ppt_w</p:attrName>
                                        </p:attrNameLst>
                                      </p:cBhvr>
                                      <p:tavLst>
                                        <p:tav tm="0" fmla="#ppt_w*sin(2.5*pi*$)">
                                          <p:val>
                                            <p:fltVal val="0"/>
                                          </p:val>
                                        </p:tav>
                                        <p:tav tm="100000">
                                          <p:val>
                                            <p:fltVal val="1"/>
                                          </p:val>
                                        </p:tav>
                                      </p:tavLst>
                                    </p:anim>
                                    <p:anim calcmode="lin" valueType="num">
                                      <p:cBhvr>
                                        <p:cTn id="9" dur="5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46084"/>
                                        </p:tgtEl>
                                        <p:attrNameLst>
                                          <p:attrName>style.visibility</p:attrName>
                                        </p:attrNameLst>
                                      </p:cBhvr>
                                      <p:to>
                                        <p:strVal val="visible"/>
                                      </p:to>
                                    </p:set>
                                    <p:animEffect transition="in" filter="slide(fromBottom)">
                                      <p:cBhvr>
                                        <p:cTn id="14" dur="500"/>
                                        <p:tgtEl>
                                          <p:spTgt spid="460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ox(in)">
                                      <p:cBhvr>
                                        <p:cTn id="19" dur="500"/>
                                        <p:tgtEl>
                                          <p:spTgt spid="3"/>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986" y="-89581"/>
            <a:ext cx="9465972" cy="6948151"/>
          </a:xfrm>
          <a:prstGeom prst="rect">
            <a:avLst/>
          </a:prstGeom>
        </p:spPr>
      </p:pic>
      <p:sp>
        <p:nvSpPr>
          <p:cNvPr id="46084" name="Text Box 4"/>
          <p:cNvSpPr txBox="1">
            <a:spLocks noChangeArrowheads="1"/>
          </p:cNvSpPr>
          <p:nvPr/>
        </p:nvSpPr>
        <p:spPr bwMode="auto">
          <a:xfrm>
            <a:off x="585988" y="1354783"/>
            <a:ext cx="7972023"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3600" b="1" u="sng" dirty="0" err="1">
                <a:solidFill>
                  <a:schemeClr val="tx1"/>
                </a:solidFill>
                <a:latin typeface="Times New Roman" panose="02020603050405020304" pitchFamily="18" charset="0"/>
                <a:cs typeface="Times New Roman" panose="02020603050405020304" pitchFamily="18" charset="0"/>
              </a:rPr>
              <a:t>Bài</a:t>
            </a:r>
            <a:r>
              <a:rPr lang="en-US" altLang="en-US" sz="3600" b="1" u="sng" dirty="0">
                <a:solidFill>
                  <a:schemeClr val="tx1"/>
                </a:solidFill>
                <a:latin typeface="Times New Roman" panose="02020603050405020304" pitchFamily="18" charset="0"/>
                <a:cs typeface="Times New Roman" panose="02020603050405020304" pitchFamily="18" charset="0"/>
              </a:rPr>
              <a:t> </a:t>
            </a:r>
            <a:r>
              <a:rPr lang="en-US" altLang="en-US" sz="3600" b="1" u="sng" dirty="0" smtClean="0">
                <a:solidFill>
                  <a:schemeClr val="tx1"/>
                </a:solidFill>
                <a:latin typeface="Times New Roman" panose="02020603050405020304" pitchFamily="18" charset="0"/>
                <a:cs typeface="Times New Roman" panose="02020603050405020304" pitchFamily="18" charset="0"/>
              </a:rPr>
              <a:t>3/ 12</a:t>
            </a:r>
            <a:r>
              <a:rPr lang="en-US" altLang="en-US" sz="3600" b="1" dirty="0" smtClean="0">
                <a:solidFill>
                  <a:schemeClr val="tx1"/>
                </a:solidFill>
                <a:latin typeface="Times New Roman" panose="02020603050405020304" pitchFamily="18" charset="0"/>
                <a:cs typeface="Times New Roman" panose="02020603050405020304" pitchFamily="18" charset="0"/>
              </a:rPr>
              <a:t> </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Cặp</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tiếng</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có</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vần</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giống</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nhau</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không</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hoàn</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toàn</a:t>
            </a:r>
            <a:r>
              <a:rPr lang="en-US" altLang="en-US" sz="3600" b="1" dirty="0">
                <a:solidFill>
                  <a:schemeClr val="tx1"/>
                </a:solidFill>
                <a:latin typeface="Times New Roman" panose="02020603050405020304" pitchFamily="18" charset="0"/>
                <a:cs typeface="Times New Roman" panose="02020603050405020304" pitchFamily="18" charset="0"/>
              </a:rPr>
              <a:t>:</a:t>
            </a:r>
          </a:p>
          <a:p>
            <a:pPr algn="ctr" eaLnBrk="1" hangingPunct="1">
              <a:spcBef>
                <a:spcPct val="50000"/>
              </a:spcBef>
            </a:pPr>
            <a:r>
              <a:rPr lang="en-US" altLang="en-US" sz="3600" b="1" dirty="0" err="1">
                <a:solidFill>
                  <a:srgbClr val="0000CC"/>
                </a:solidFill>
                <a:latin typeface="Times New Roman" panose="02020603050405020304" pitchFamily="18" charset="0"/>
                <a:cs typeface="Times New Roman" panose="02020603050405020304" pitchFamily="18" charset="0"/>
              </a:rPr>
              <a:t>Chú</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bé</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loắt</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choắt</a:t>
            </a:r>
            <a:endParaRPr lang="en-US" altLang="en-US" sz="3600" b="1" dirty="0">
              <a:solidFill>
                <a:srgbClr val="0000CC"/>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err="1">
                <a:solidFill>
                  <a:srgbClr val="0000CC"/>
                </a:solidFill>
                <a:latin typeface="Times New Roman" panose="02020603050405020304" pitchFamily="18" charset="0"/>
                <a:cs typeface="Times New Roman" panose="02020603050405020304" pitchFamily="18" charset="0"/>
              </a:rPr>
              <a:t>Cái</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xắc</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xinh</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xinh</a:t>
            </a:r>
            <a:endParaRPr lang="en-US" altLang="en-US" sz="3600" b="1" dirty="0">
              <a:solidFill>
                <a:srgbClr val="0000CC"/>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Cái</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chân</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thoăn</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thoắt</a:t>
            </a:r>
            <a:endParaRPr lang="en-US" altLang="en-US" sz="3600" b="1" dirty="0">
              <a:solidFill>
                <a:srgbClr val="0000CC"/>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Cái</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đầu</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nghênh</a:t>
            </a:r>
            <a:r>
              <a:rPr lang="en-US" altLang="en-US" sz="3600" b="1" dirty="0">
                <a:solidFill>
                  <a:srgbClr val="0000CC"/>
                </a:solidFill>
                <a:latin typeface="Times New Roman" panose="02020603050405020304" pitchFamily="18" charset="0"/>
                <a:cs typeface="Times New Roman" panose="02020603050405020304" pitchFamily="18" charset="0"/>
              </a:rPr>
              <a:t> </a:t>
            </a:r>
            <a:r>
              <a:rPr lang="en-US" altLang="en-US" sz="3600" b="1" dirty="0" err="1">
                <a:solidFill>
                  <a:srgbClr val="0000CC"/>
                </a:solidFill>
                <a:latin typeface="Times New Roman" panose="02020603050405020304" pitchFamily="18" charset="0"/>
                <a:cs typeface="Times New Roman" panose="02020603050405020304" pitchFamily="18" charset="0"/>
              </a:rPr>
              <a:t>nghênh</a:t>
            </a:r>
            <a:r>
              <a:rPr lang="en-US" altLang="en-US" sz="3600" b="1" dirty="0">
                <a:solidFill>
                  <a:srgbClr val="0000CC"/>
                </a:solidFill>
                <a:latin typeface="Times New Roman" panose="02020603050405020304" pitchFamily="18" charset="0"/>
                <a:cs typeface="Times New Roman" panose="02020603050405020304" pitchFamily="18" charset="0"/>
              </a:rPr>
              <a:t> .</a:t>
            </a:r>
          </a:p>
        </p:txBody>
      </p:sp>
      <p:sp>
        <p:nvSpPr>
          <p:cNvPr id="3" name="Text Box 140"/>
          <p:cNvSpPr txBox="1">
            <a:spLocks noChangeArrowheads="1"/>
          </p:cNvSpPr>
          <p:nvPr/>
        </p:nvSpPr>
        <p:spPr bwMode="auto">
          <a:xfrm>
            <a:off x="5313978" y="3549107"/>
            <a:ext cx="15192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3600" b="1" dirty="0" err="1">
                <a:solidFill>
                  <a:srgbClr val="FF0000"/>
                </a:solidFill>
                <a:latin typeface="Times New Roman" panose="02020603050405020304" pitchFamily="18" charset="0"/>
                <a:cs typeface="Times New Roman" panose="02020603050405020304" pitchFamily="18" charset="0"/>
              </a:rPr>
              <a:t>xinh</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Text Box 140"/>
          <p:cNvSpPr txBox="1">
            <a:spLocks noChangeArrowheads="1"/>
          </p:cNvSpPr>
          <p:nvPr/>
        </p:nvSpPr>
        <p:spPr bwMode="auto">
          <a:xfrm>
            <a:off x="6035279" y="5190759"/>
            <a:ext cx="17950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3600" b="1" dirty="0" err="1">
                <a:solidFill>
                  <a:srgbClr val="FF0000"/>
                </a:solidFill>
                <a:latin typeface="Times New Roman" panose="02020603050405020304" pitchFamily="18" charset="0"/>
                <a:cs typeface="Times New Roman" panose="02020603050405020304" pitchFamily="18" charset="0"/>
              </a:rPr>
              <a:t>nghênh</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pic>
        <p:nvPicPr>
          <p:cNvPr id="8"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5" y="316771"/>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330172"/>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anim calcmode="lin" valueType="num">
                                      <p:cBhvr>
                                        <p:cTn id="8" dur="5000" fill="hold"/>
                                        <p:tgtEl>
                                          <p:spTgt spid="8"/>
                                        </p:tgtEl>
                                        <p:attrNameLst>
                                          <p:attrName>ppt_w</p:attrName>
                                        </p:attrNameLst>
                                      </p:cBhvr>
                                      <p:tavLst>
                                        <p:tav tm="0" fmla="#ppt_w*sin(2.5*pi*$)">
                                          <p:val>
                                            <p:fltVal val="0"/>
                                          </p:val>
                                        </p:tav>
                                        <p:tav tm="100000">
                                          <p:val>
                                            <p:fltVal val="1"/>
                                          </p:val>
                                        </p:tav>
                                      </p:tavLst>
                                    </p:anim>
                                    <p:anim calcmode="lin" valueType="num">
                                      <p:cBhvr>
                                        <p:cTn id="9" dur="5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46084"/>
                                        </p:tgtEl>
                                        <p:attrNameLst>
                                          <p:attrName>style.visibility</p:attrName>
                                        </p:attrNameLst>
                                      </p:cBhvr>
                                      <p:to>
                                        <p:strVal val="visible"/>
                                      </p:to>
                                    </p:set>
                                    <p:animEffect transition="in" filter="slide(fromBottom)">
                                      <p:cBhvr>
                                        <p:cTn id="14" dur="500"/>
                                        <p:tgtEl>
                                          <p:spTgt spid="460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ox(in)">
                                      <p:cBhvr>
                                        <p:cTn id="19" dur="500"/>
                                        <p:tgtEl>
                                          <p:spTgt spid="3"/>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ho khung hình: Mickey Mouse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607972" y="1994794"/>
            <a:ext cx="4481846" cy="830997"/>
          </a:xfrm>
          <a:prstGeom prst="rect">
            <a:avLst/>
          </a:prstGeom>
          <a:noFill/>
        </p:spPr>
        <p:txBody>
          <a:bodyPr wrap="square" rtlCol="0">
            <a:spAutoFit/>
          </a:bodyPr>
          <a:lstStyle/>
          <a:p>
            <a:r>
              <a:rPr lang="en-US" sz="4800" b="1" dirty="0" smtClean="0">
                <a:solidFill>
                  <a:srgbClr val="0070C0"/>
                </a:solidFill>
                <a:latin typeface="Times New Roman" panose="02020603050405020304" pitchFamily="18" charset="0"/>
                <a:cs typeface="Times New Roman" panose="02020603050405020304" pitchFamily="18" charset="0"/>
              </a:rPr>
              <a:t>HOẠT ĐỘNG 3 </a:t>
            </a:r>
            <a:endParaRPr lang="en-US" sz="4800" b="1" dirty="0">
              <a:solidFill>
                <a:srgbClr val="0070C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485623" y="3318401"/>
            <a:ext cx="4958366" cy="1015663"/>
          </a:xfrm>
          <a:prstGeom prst="rect">
            <a:avLst/>
          </a:prstGeom>
          <a:noFill/>
        </p:spPr>
        <p:txBody>
          <a:bodyPr wrap="square" rtlCol="0">
            <a:spAutoFit/>
          </a:bodyPr>
          <a:lstStyle/>
          <a:p>
            <a:r>
              <a:rPr lang="en-US" sz="6000" b="1" dirty="0" smtClean="0">
                <a:solidFill>
                  <a:srgbClr val="FF0000"/>
                </a:solidFill>
                <a:latin typeface="Times New Roman" panose="02020603050405020304" pitchFamily="18" charset="0"/>
                <a:cs typeface="Times New Roman" panose="02020603050405020304" pitchFamily="18" charset="0"/>
              </a:rPr>
              <a:t>TĂNG TỐC</a:t>
            </a:r>
            <a:endParaRPr lang="en-US" sz="6000" b="1" dirty="0">
              <a:solidFill>
                <a:srgbClr val="FF0000"/>
              </a:solidFill>
              <a:latin typeface="Times New Roman" panose="02020603050405020304" pitchFamily="18" charset="0"/>
              <a:cs typeface="Times New Roman" panose="02020603050405020304" pitchFamily="18" charset="0"/>
            </a:endParaRPr>
          </a:p>
        </p:txBody>
      </p:sp>
      <p:pic>
        <p:nvPicPr>
          <p:cNvPr id="5"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5813" y="671007"/>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1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0"/>
                                        <p:tgtEl>
                                          <p:spTgt spid="5"/>
                                        </p:tgtEl>
                                      </p:cBhvr>
                                    </p:animEffect>
                                    <p:anim calcmode="lin" valueType="num">
                                      <p:cBhvr>
                                        <p:cTn id="8" dur="5000" fill="hold"/>
                                        <p:tgtEl>
                                          <p:spTgt spid="5"/>
                                        </p:tgtEl>
                                        <p:attrNameLst>
                                          <p:attrName>ppt_w</p:attrName>
                                        </p:attrNameLst>
                                      </p:cBhvr>
                                      <p:tavLst>
                                        <p:tav tm="0" fmla="#ppt_w*sin(2.5*pi*$)">
                                          <p:val>
                                            <p:fltVal val="0"/>
                                          </p:val>
                                        </p:tav>
                                        <p:tav tm="100000">
                                          <p:val>
                                            <p:fltVal val="1"/>
                                          </p:val>
                                        </p:tav>
                                      </p:tavLst>
                                    </p:anim>
                                    <p:anim calcmode="lin" valueType="num">
                                      <p:cBhvr>
                                        <p:cTn id="9"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986" y="-89581"/>
            <a:ext cx="9465972" cy="6948151"/>
          </a:xfrm>
          <a:prstGeom prst="rect">
            <a:avLst/>
          </a:prstGeom>
        </p:spPr>
      </p:pic>
      <p:sp>
        <p:nvSpPr>
          <p:cNvPr id="47108" name="Text Box 4"/>
          <p:cNvSpPr txBox="1">
            <a:spLocks noChangeArrowheads="1"/>
          </p:cNvSpPr>
          <p:nvPr/>
        </p:nvSpPr>
        <p:spPr bwMode="auto">
          <a:xfrm>
            <a:off x="695459" y="1708564"/>
            <a:ext cx="80235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3600" b="1" u="sng" dirty="0" err="1">
                <a:solidFill>
                  <a:schemeClr val="tx1"/>
                </a:solidFill>
                <a:latin typeface="Times New Roman" panose="02020603050405020304" pitchFamily="18" charset="0"/>
                <a:cs typeface="Times New Roman" panose="02020603050405020304" pitchFamily="18" charset="0"/>
              </a:rPr>
              <a:t>Bài</a:t>
            </a:r>
            <a:r>
              <a:rPr lang="en-US" altLang="en-US" sz="3600" b="1" u="sng" dirty="0">
                <a:solidFill>
                  <a:schemeClr val="tx1"/>
                </a:solidFill>
                <a:latin typeface="Times New Roman" panose="02020603050405020304" pitchFamily="18" charset="0"/>
                <a:cs typeface="Times New Roman" panose="02020603050405020304" pitchFamily="18" charset="0"/>
              </a:rPr>
              <a:t> </a:t>
            </a:r>
            <a:r>
              <a:rPr lang="en-US" altLang="en-US" sz="3600" b="1" u="sng" dirty="0" smtClean="0">
                <a:solidFill>
                  <a:schemeClr val="tx1"/>
                </a:solidFill>
                <a:latin typeface="Times New Roman" panose="02020603050405020304" pitchFamily="18" charset="0"/>
                <a:cs typeface="Times New Roman" panose="02020603050405020304" pitchFamily="18" charset="0"/>
              </a:rPr>
              <a:t>4/ 12: </a:t>
            </a:r>
            <a:r>
              <a:rPr lang="en-US" altLang="en-US" sz="3600" b="1" dirty="0">
                <a:solidFill>
                  <a:schemeClr val="tx1"/>
                </a:solidFill>
                <a:latin typeface="Times New Roman" panose="02020603050405020304" pitchFamily="18" charset="0"/>
                <a:cs typeface="Times New Roman" panose="02020603050405020304" pitchFamily="18" charset="0"/>
              </a:rPr>
              <a:t>Qua </a:t>
            </a:r>
            <a:r>
              <a:rPr lang="en-US" altLang="en-US" sz="3600" b="1" dirty="0" err="1">
                <a:solidFill>
                  <a:schemeClr val="tx1"/>
                </a:solidFill>
                <a:latin typeface="Times New Roman" panose="02020603050405020304" pitchFamily="18" charset="0"/>
                <a:cs typeface="Times New Roman" panose="02020603050405020304" pitchFamily="18" charset="0"/>
              </a:rPr>
              <a:t>hai</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bài</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tập</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trên</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em</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hiểu</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thế</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nào</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là</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hai</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tiếng</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bắt</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vần</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với</a:t>
            </a:r>
            <a:r>
              <a:rPr lang="en-US" altLang="en-US" sz="3600" b="1" dirty="0">
                <a:solidFill>
                  <a:schemeClr val="tx1"/>
                </a:solidFill>
                <a:latin typeface="Times New Roman" panose="02020603050405020304" pitchFamily="18" charset="0"/>
                <a:cs typeface="Times New Roman" panose="02020603050405020304" pitchFamily="18" charset="0"/>
              </a:rPr>
              <a:t> </a:t>
            </a:r>
            <a:r>
              <a:rPr lang="en-US" altLang="en-US" sz="3600" b="1" dirty="0" err="1">
                <a:solidFill>
                  <a:schemeClr val="tx1"/>
                </a:solidFill>
                <a:latin typeface="Times New Roman" panose="02020603050405020304" pitchFamily="18" charset="0"/>
                <a:cs typeface="Times New Roman" panose="02020603050405020304" pitchFamily="18" charset="0"/>
              </a:rPr>
              <a:t>nhau</a:t>
            </a:r>
            <a:r>
              <a:rPr lang="en-US" altLang="en-US" sz="3600" b="1" dirty="0">
                <a:solidFill>
                  <a:schemeClr val="tx1"/>
                </a:solidFill>
                <a:latin typeface="Times New Roman" panose="02020603050405020304" pitchFamily="18" charset="0"/>
                <a:cs typeface="Times New Roman" panose="02020603050405020304" pitchFamily="18" charset="0"/>
              </a:rPr>
              <a:t> ?</a:t>
            </a:r>
          </a:p>
        </p:txBody>
      </p:sp>
      <p:sp>
        <p:nvSpPr>
          <p:cNvPr id="47109" name="Text Box 5"/>
          <p:cNvSpPr txBox="1">
            <a:spLocks noChangeArrowheads="1"/>
          </p:cNvSpPr>
          <p:nvPr/>
        </p:nvSpPr>
        <p:spPr bwMode="auto">
          <a:xfrm>
            <a:off x="695459" y="3523548"/>
            <a:ext cx="781747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3600" b="1" dirty="0">
                <a:solidFill>
                  <a:srgbClr val="0066FF"/>
                </a:solidFill>
              </a:rPr>
              <a:t>     </a:t>
            </a:r>
            <a:r>
              <a:rPr lang="en-US" altLang="en-US" sz="3600" b="1" dirty="0" err="1">
                <a:solidFill>
                  <a:srgbClr val="0066FF"/>
                </a:solidFill>
                <a:latin typeface="Times New Roman" panose="02020603050405020304" pitchFamily="18" charset="0"/>
                <a:cs typeface="Times New Roman" panose="02020603050405020304" pitchFamily="18" charset="0"/>
              </a:rPr>
              <a:t>Hai</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tiếng</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bắt</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vần</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với</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nhau</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là</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hai</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tiếng</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có</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phần</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vần</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giống</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nhau</a:t>
            </a:r>
            <a:r>
              <a:rPr lang="en-US" altLang="en-US" sz="3600" b="1" dirty="0">
                <a:solidFill>
                  <a:srgbClr val="0066FF"/>
                </a:solidFill>
                <a:latin typeface="Times New Roman" panose="02020603050405020304" pitchFamily="18" charset="0"/>
                <a:cs typeface="Times New Roman" panose="02020603050405020304" pitchFamily="18" charset="0"/>
              </a:rPr>
              <a:t> – </a:t>
            </a:r>
            <a:r>
              <a:rPr lang="en-US" altLang="en-US" sz="3600" b="1" dirty="0" err="1">
                <a:solidFill>
                  <a:srgbClr val="0066FF"/>
                </a:solidFill>
                <a:latin typeface="Times New Roman" panose="02020603050405020304" pitchFamily="18" charset="0"/>
                <a:cs typeface="Times New Roman" panose="02020603050405020304" pitchFamily="18" charset="0"/>
              </a:rPr>
              <a:t>giống</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nhau</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hoàn</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toàn</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hoặc</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không</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hoàn</a:t>
            </a:r>
            <a:r>
              <a:rPr lang="en-US" altLang="en-US" sz="3600" b="1" dirty="0">
                <a:solidFill>
                  <a:srgbClr val="0066FF"/>
                </a:solidFill>
                <a:latin typeface="Times New Roman" panose="02020603050405020304" pitchFamily="18" charset="0"/>
                <a:cs typeface="Times New Roman" panose="02020603050405020304" pitchFamily="18" charset="0"/>
              </a:rPr>
              <a:t> </a:t>
            </a:r>
            <a:r>
              <a:rPr lang="en-US" altLang="en-US" sz="3600" b="1" dirty="0" err="1">
                <a:solidFill>
                  <a:srgbClr val="0066FF"/>
                </a:solidFill>
                <a:latin typeface="Times New Roman" panose="02020603050405020304" pitchFamily="18" charset="0"/>
                <a:cs typeface="Times New Roman" panose="02020603050405020304" pitchFamily="18" charset="0"/>
              </a:rPr>
              <a:t>toàn</a:t>
            </a:r>
            <a:r>
              <a:rPr lang="en-US" altLang="en-US" sz="3600" b="1" dirty="0">
                <a:solidFill>
                  <a:srgbClr val="0066FF"/>
                </a:solidFill>
                <a:latin typeface="Times New Roman" panose="02020603050405020304" pitchFamily="18" charset="0"/>
                <a:cs typeface="Times New Roman" panose="02020603050405020304" pitchFamily="18" charset="0"/>
              </a:rPr>
              <a:t>.</a:t>
            </a:r>
          </a:p>
        </p:txBody>
      </p:sp>
      <p:pic>
        <p:nvPicPr>
          <p:cNvPr id="5"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5" y="316771"/>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23154"/>
      </p:ext>
    </p:extLst>
  </p:cSld>
  <p:clrMapOvr>
    <a:masterClrMapping/>
  </p:clrMapOvr>
  <p:transition spd="med">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checkerboard(across)">
                                      <p:cBhvr>
                                        <p:cTn id="7" dur="500"/>
                                        <p:tgtEl>
                                          <p:spTgt spid="47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47109"/>
                                        </p:tgtEl>
                                        <p:attrNameLst>
                                          <p:attrName>style.visibility</p:attrName>
                                        </p:attrNameLst>
                                      </p:cBhvr>
                                      <p:to>
                                        <p:strVal val="visible"/>
                                      </p:to>
                                    </p:set>
                                    <p:animEffect transition="in" filter="fade">
                                      <p:cBhvr>
                                        <p:cTn id="12" dur="1000"/>
                                        <p:tgtEl>
                                          <p:spTgt spid="47109"/>
                                        </p:tgtEl>
                                      </p:cBhvr>
                                    </p:animEffect>
                                    <p:anim calcmode="lin" valueType="num">
                                      <p:cBhvr>
                                        <p:cTn id="13" dur="1000" fill="hold"/>
                                        <p:tgtEl>
                                          <p:spTgt spid="47109"/>
                                        </p:tgtEl>
                                        <p:attrNameLst>
                                          <p:attrName>ppt_x</p:attrName>
                                        </p:attrNameLst>
                                      </p:cBhvr>
                                      <p:tavLst>
                                        <p:tav tm="0">
                                          <p:val>
                                            <p:strVal val="#ppt_x"/>
                                          </p:val>
                                        </p:tav>
                                        <p:tav tm="100000">
                                          <p:val>
                                            <p:strVal val="#ppt_x"/>
                                          </p:val>
                                        </p:tav>
                                      </p:tavLst>
                                    </p:anim>
                                    <p:anim calcmode="lin" valueType="num">
                                      <p:cBhvr>
                                        <p:cTn id="14" dur="1000" fill="hold"/>
                                        <p:tgtEl>
                                          <p:spTgt spid="4710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repeatCount="indefinite"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0"/>
                                        <p:tgtEl>
                                          <p:spTgt spid="5"/>
                                        </p:tgtEl>
                                      </p:cBhvr>
                                    </p:animEffect>
                                    <p:anim calcmode="lin" valueType="num">
                                      <p:cBhvr>
                                        <p:cTn id="20" dur="5000" fill="hold"/>
                                        <p:tgtEl>
                                          <p:spTgt spid="5"/>
                                        </p:tgtEl>
                                        <p:attrNameLst>
                                          <p:attrName>ppt_w</p:attrName>
                                        </p:attrNameLst>
                                      </p:cBhvr>
                                      <p:tavLst>
                                        <p:tav tm="0" fmla="#ppt_w*sin(2.5*pi*$)">
                                          <p:val>
                                            <p:fltVal val="0"/>
                                          </p:val>
                                        </p:tav>
                                        <p:tav tm="100000">
                                          <p:val>
                                            <p:fltVal val="1"/>
                                          </p:val>
                                        </p:tav>
                                      </p:tavLst>
                                    </p:anim>
                                    <p:anim calcmode="lin" valueType="num">
                                      <p:cBhvr>
                                        <p:cTn id="21"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10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0"/>
            <a:ext cx="9148763"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259899" y="2260006"/>
            <a:ext cx="3432218" cy="830997"/>
          </a:xfrm>
          <a:prstGeom prst="rect">
            <a:avLst/>
          </a:prstGeom>
          <a:noFill/>
        </p:spPr>
        <p:txBody>
          <a:bodyPr wrap="square" rtlCol="0">
            <a:spAutoFit/>
          </a:bodyPr>
          <a:lstStyle/>
          <a:p>
            <a:r>
              <a:rPr lang="en-US" sz="4800" b="1" dirty="0" smtClean="0">
                <a:solidFill>
                  <a:srgbClr val="0070C0"/>
                </a:solidFill>
                <a:latin typeface="Times New Roman" panose="02020603050405020304" pitchFamily="18" charset="0"/>
                <a:cs typeface="Times New Roman" panose="02020603050405020304" pitchFamily="18" charset="0"/>
              </a:rPr>
              <a:t>CHẶNG 4</a:t>
            </a:r>
            <a:endParaRPr lang="en-US" sz="4800" b="1" dirty="0">
              <a:solidFill>
                <a:srgbClr val="0070C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088216" y="3418145"/>
            <a:ext cx="4958366" cy="1015663"/>
          </a:xfrm>
          <a:prstGeom prst="rect">
            <a:avLst/>
          </a:prstGeom>
          <a:noFill/>
        </p:spPr>
        <p:txBody>
          <a:bodyPr wrap="square" rtlCol="0">
            <a:spAutoFit/>
          </a:bodyPr>
          <a:lstStyle/>
          <a:p>
            <a:r>
              <a:rPr lang="en-US" sz="6000" b="1" dirty="0" smtClean="0">
                <a:solidFill>
                  <a:srgbClr val="FF0000"/>
                </a:solidFill>
                <a:latin typeface="Times New Roman" panose="02020603050405020304" pitchFamily="18" charset="0"/>
                <a:cs typeface="Times New Roman" panose="02020603050405020304" pitchFamily="18" charset="0"/>
              </a:rPr>
              <a:t>VỀ ĐÍCH</a:t>
            </a:r>
            <a:endParaRPr lang="en-US" sz="6000" b="1" dirty="0">
              <a:solidFill>
                <a:srgbClr val="FF0000"/>
              </a:solidFill>
              <a:latin typeface="Times New Roman" panose="02020603050405020304" pitchFamily="18" charset="0"/>
              <a:cs typeface="Times New Roman" panose="02020603050405020304" pitchFamily="18" charset="0"/>
            </a:endParaRPr>
          </a:p>
        </p:txBody>
      </p:sp>
      <p:pic>
        <p:nvPicPr>
          <p:cNvPr id="5"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3029" y="1058396"/>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72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0"/>
                                        <p:tgtEl>
                                          <p:spTgt spid="5"/>
                                        </p:tgtEl>
                                      </p:cBhvr>
                                    </p:animEffect>
                                    <p:anim calcmode="lin" valueType="num">
                                      <p:cBhvr>
                                        <p:cTn id="8" dur="5000" fill="hold"/>
                                        <p:tgtEl>
                                          <p:spTgt spid="5"/>
                                        </p:tgtEl>
                                        <p:attrNameLst>
                                          <p:attrName>ppt_w</p:attrName>
                                        </p:attrNameLst>
                                      </p:cBhvr>
                                      <p:tavLst>
                                        <p:tav tm="0" fmla="#ppt_w*sin(2.5*pi*$)">
                                          <p:val>
                                            <p:fltVal val="0"/>
                                          </p:val>
                                        </p:tav>
                                        <p:tav tm="100000">
                                          <p:val>
                                            <p:fltVal val="1"/>
                                          </p:val>
                                        </p:tav>
                                      </p:tavLst>
                                    </p:anim>
                                    <p:anim calcmode="lin" valueType="num">
                                      <p:cBhvr>
                                        <p:cTn id="9"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986" y="-89581"/>
            <a:ext cx="9465972" cy="6948151"/>
          </a:xfrm>
          <a:prstGeom prst="rect">
            <a:avLst/>
          </a:prstGeom>
        </p:spPr>
      </p:pic>
      <p:sp>
        <p:nvSpPr>
          <p:cNvPr id="48132" name="Text Box 4"/>
          <p:cNvSpPr txBox="1">
            <a:spLocks noChangeArrowheads="1"/>
          </p:cNvSpPr>
          <p:nvPr/>
        </p:nvSpPr>
        <p:spPr bwMode="auto">
          <a:xfrm>
            <a:off x="1403798" y="1245447"/>
            <a:ext cx="748313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3200" b="1" u="sng" dirty="0" err="1">
                <a:solidFill>
                  <a:schemeClr val="tx1"/>
                </a:solidFill>
                <a:latin typeface="Times New Roman" panose="02020603050405020304" pitchFamily="18" charset="0"/>
                <a:cs typeface="Times New Roman" panose="02020603050405020304" pitchFamily="18" charset="0"/>
              </a:rPr>
              <a:t>Bài</a:t>
            </a:r>
            <a:r>
              <a:rPr lang="en-US" altLang="en-US" sz="3200" b="1" u="sng" dirty="0">
                <a:solidFill>
                  <a:schemeClr val="tx1"/>
                </a:solidFill>
                <a:latin typeface="Times New Roman" panose="02020603050405020304" pitchFamily="18" charset="0"/>
                <a:cs typeface="Times New Roman" panose="02020603050405020304" pitchFamily="18" charset="0"/>
              </a:rPr>
              <a:t> </a:t>
            </a:r>
            <a:r>
              <a:rPr lang="en-US" altLang="en-US" sz="3200" b="1" u="sng" dirty="0" smtClean="0">
                <a:solidFill>
                  <a:schemeClr val="tx1"/>
                </a:solidFill>
                <a:latin typeface="Times New Roman" panose="02020603050405020304" pitchFamily="18" charset="0"/>
                <a:cs typeface="Times New Roman" panose="02020603050405020304" pitchFamily="18" charset="0"/>
              </a:rPr>
              <a:t>5/ 12: </a:t>
            </a:r>
            <a:r>
              <a:rPr lang="en-US" altLang="en-US" sz="3200" b="1" dirty="0" err="1">
                <a:solidFill>
                  <a:schemeClr val="tx1"/>
                </a:solidFill>
                <a:latin typeface="Times New Roman" panose="02020603050405020304" pitchFamily="18" charset="0"/>
                <a:cs typeface="Times New Roman" panose="02020603050405020304" pitchFamily="18" charset="0"/>
              </a:rPr>
              <a:t>Giải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câu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đố</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sau</a:t>
            </a:r>
            <a:r>
              <a:rPr lang="en-US" altLang="en-US" sz="3200" b="1" dirty="0">
                <a:solidFill>
                  <a:schemeClr val="tx1"/>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Bớt</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đầu</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thì</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bé</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nhất</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nhà</a:t>
            </a:r>
            <a:endParaRPr lang="en-US" altLang="en-US" sz="3200" b="1" dirty="0">
              <a:solidFill>
                <a:srgbClr val="0066FF"/>
              </a:solidFill>
              <a:latin typeface="Times New Roman" panose="02020603050405020304" pitchFamily="18" charset="0"/>
              <a:cs typeface="Times New Roman" panose="02020603050405020304" pitchFamily="18" charset="0"/>
            </a:endParaRPr>
          </a:p>
          <a:p>
            <a:pPr algn="just" eaLnBrk="1" hangingPunct="1">
              <a:spcBef>
                <a:spcPct val="50000"/>
              </a:spcBef>
            </a:pP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Đầu</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đuôi</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bỏ</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hết</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thì</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ra</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béo</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tròn</a:t>
            </a:r>
            <a:r>
              <a:rPr lang="en-US" altLang="en-US" sz="3200" b="1" dirty="0">
                <a:solidFill>
                  <a:srgbClr val="0066FF"/>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Để</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nguyên</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mình</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lại</a:t>
            </a:r>
            <a:r>
              <a:rPr lang="en-US" altLang="en-US" sz="3200" b="1" dirty="0">
                <a:solidFill>
                  <a:srgbClr val="0066FF"/>
                </a:solidFill>
                <a:latin typeface="Times New Roman" panose="02020603050405020304" pitchFamily="18" charset="0"/>
                <a:cs typeface="Times New Roman" panose="02020603050405020304" pitchFamily="18" charset="0"/>
              </a:rPr>
              <a:t> thon </a:t>
            </a:r>
            <a:r>
              <a:rPr lang="en-US" altLang="en-US" sz="3200" b="1" dirty="0" err="1">
                <a:solidFill>
                  <a:srgbClr val="0066FF"/>
                </a:solidFill>
                <a:latin typeface="Times New Roman" panose="02020603050405020304" pitchFamily="18" charset="0"/>
                <a:cs typeface="Times New Roman" panose="02020603050405020304" pitchFamily="18" charset="0"/>
              </a:rPr>
              <a:t>thon</a:t>
            </a:r>
            <a:endParaRPr lang="en-US" altLang="en-US" sz="3200" b="1" dirty="0">
              <a:solidFill>
                <a:srgbClr val="0066FF"/>
              </a:solidFill>
              <a:latin typeface="Times New Roman" panose="02020603050405020304" pitchFamily="18" charset="0"/>
              <a:cs typeface="Times New Roman" panose="02020603050405020304" pitchFamily="18" charset="0"/>
            </a:endParaRPr>
          </a:p>
          <a:p>
            <a:pPr algn="just" eaLnBrk="1" hangingPunct="1">
              <a:spcBef>
                <a:spcPct val="50000"/>
              </a:spcBef>
            </a:pP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Cùng</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cậu</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trò</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nhỏ</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lon</a:t>
            </a:r>
            <a:r>
              <a:rPr lang="en-US" altLang="en-US" sz="3200" b="1" dirty="0">
                <a:solidFill>
                  <a:srgbClr val="0066FF"/>
                </a:solidFill>
                <a:latin typeface="Times New Roman" panose="02020603050405020304" pitchFamily="18" charset="0"/>
                <a:cs typeface="Times New Roman" panose="02020603050405020304" pitchFamily="18" charset="0"/>
              </a:rPr>
              <a:t> ton </a:t>
            </a:r>
            <a:r>
              <a:rPr lang="en-US" altLang="en-US" sz="3200" b="1" dirty="0" err="1">
                <a:solidFill>
                  <a:srgbClr val="0066FF"/>
                </a:solidFill>
                <a:latin typeface="Times New Roman" panose="02020603050405020304" pitchFamily="18" charset="0"/>
                <a:cs typeface="Times New Roman" panose="02020603050405020304" pitchFamily="18" charset="0"/>
              </a:rPr>
              <a:t>tới</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trường</a:t>
            </a:r>
            <a:r>
              <a:rPr lang="en-US" altLang="en-US" sz="3200" b="1" dirty="0">
                <a:solidFill>
                  <a:srgbClr val="0066FF"/>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3200" b="1" dirty="0">
                <a:solidFill>
                  <a:srgbClr val="0066FF"/>
                </a:solidFill>
                <a:latin typeface="Times New Roman" panose="02020603050405020304" pitchFamily="18" charset="0"/>
                <a:cs typeface="Times New Roman" panose="02020603050405020304" pitchFamily="18" charset="0"/>
              </a:rPr>
              <a:t>                           ( </a:t>
            </a:r>
            <a:r>
              <a:rPr lang="en-US" altLang="en-US" sz="3200" b="1" i="1" dirty="0" err="1">
                <a:solidFill>
                  <a:srgbClr val="0066FF"/>
                </a:solidFill>
                <a:latin typeface="Times New Roman" panose="02020603050405020304" pitchFamily="18" charset="0"/>
                <a:cs typeface="Times New Roman" panose="02020603050405020304" pitchFamily="18" charset="0"/>
              </a:rPr>
              <a:t>Là</a:t>
            </a:r>
            <a:r>
              <a:rPr lang="en-US" altLang="en-US" sz="3200" b="1" i="1" dirty="0">
                <a:solidFill>
                  <a:srgbClr val="0066FF"/>
                </a:solidFill>
                <a:latin typeface="Times New Roman" panose="02020603050405020304" pitchFamily="18" charset="0"/>
                <a:cs typeface="Times New Roman" panose="02020603050405020304" pitchFamily="18" charset="0"/>
              </a:rPr>
              <a:t> </a:t>
            </a:r>
            <a:r>
              <a:rPr lang="en-US" altLang="en-US" sz="3200" b="1" i="1" dirty="0" err="1">
                <a:solidFill>
                  <a:srgbClr val="0066FF"/>
                </a:solidFill>
                <a:latin typeface="Times New Roman" panose="02020603050405020304" pitchFamily="18" charset="0"/>
                <a:cs typeface="Times New Roman" panose="02020603050405020304" pitchFamily="18" charset="0"/>
              </a:rPr>
              <a:t>chữ</a:t>
            </a:r>
            <a:r>
              <a:rPr lang="en-US" altLang="en-US" sz="3200" b="1" i="1" dirty="0">
                <a:solidFill>
                  <a:srgbClr val="0066FF"/>
                </a:solidFill>
                <a:latin typeface="Times New Roman" panose="02020603050405020304" pitchFamily="18" charset="0"/>
                <a:cs typeface="Times New Roman" panose="02020603050405020304" pitchFamily="18" charset="0"/>
              </a:rPr>
              <a:t> </a:t>
            </a:r>
            <a:r>
              <a:rPr lang="en-US" altLang="en-US" sz="3200" b="1" i="1" dirty="0" err="1">
                <a:solidFill>
                  <a:srgbClr val="0066FF"/>
                </a:solidFill>
                <a:latin typeface="Times New Roman" panose="02020603050405020304" pitchFamily="18" charset="0"/>
                <a:cs typeface="Times New Roman" panose="02020603050405020304" pitchFamily="18" charset="0"/>
              </a:rPr>
              <a:t>gì</a:t>
            </a:r>
            <a:r>
              <a:rPr lang="en-US" altLang="en-US" sz="3200" b="1" i="1" dirty="0">
                <a:solidFill>
                  <a:srgbClr val="0066FF"/>
                </a:solidFill>
                <a:latin typeface="Times New Roman" panose="02020603050405020304" pitchFamily="18" charset="0"/>
                <a:cs typeface="Times New Roman" panose="02020603050405020304" pitchFamily="18" charset="0"/>
              </a:rPr>
              <a:t> ?)</a:t>
            </a:r>
          </a:p>
        </p:txBody>
      </p:sp>
      <p:pic>
        <p:nvPicPr>
          <p:cNvPr id="7"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5" y="316771"/>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04732"/>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Effect transition="in" filter="fade">
                                      <p:cBhvr>
                                        <p:cTn id="7" dur="1000"/>
                                        <p:tgtEl>
                                          <p:spTgt spid="48132"/>
                                        </p:tgtEl>
                                      </p:cBhvr>
                                    </p:animEffect>
                                    <p:anim calcmode="lin" valueType="num">
                                      <p:cBhvr>
                                        <p:cTn id="8" dur="1000" fill="hold"/>
                                        <p:tgtEl>
                                          <p:spTgt spid="48132"/>
                                        </p:tgtEl>
                                        <p:attrNameLst>
                                          <p:attrName>ppt_x</p:attrName>
                                        </p:attrNameLst>
                                      </p:cBhvr>
                                      <p:tavLst>
                                        <p:tav tm="0">
                                          <p:val>
                                            <p:strVal val="#ppt_x"/>
                                          </p:val>
                                        </p:tav>
                                        <p:tav tm="100000">
                                          <p:val>
                                            <p:strVal val="#ppt_x"/>
                                          </p:val>
                                        </p:tav>
                                      </p:tavLst>
                                    </p:anim>
                                    <p:anim calcmode="lin" valueType="num">
                                      <p:cBhvr>
                                        <p:cTn id="9" dur="1000" fill="hold"/>
                                        <p:tgtEl>
                                          <p:spTgt spid="4813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repeatCount="indefinite"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0"/>
                                        <p:tgtEl>
                                          <p:spTgt spid="7"/>
                                        </p:tgtEl>
                                      </p:cBhvr>
                                    </p:animEffect>
                                    <p:anim calcmode="lin" valueType="num">
                                      <p:cBhvr>
                                        <p:cTn id="15" dur="5000" fill="hold"/>
                                        <p:tgtEl>
                                          <p:spTgt spid="7"/>
                                        </p:tgtEl>
                                        <p:attrNameLst>
                                          <p:attrName>ppt_w</p:attrName>
                                        </p:attrNameLst>
                                      </p:cBhvr>
                                      <p:tavLst>
                                        <p:tav tm="0" fmla="#ppt_w*sin(2.5*pi*$)">
                                          <p:val>
                                            <p:fltVal val="0"/>
                                          </p:val>
                                        </p:tav>
                                        <p:tav tm="100000">
                                          <p:val>
                                            <p:fltVal val="1"/>
                                          </p:val>
                                        </p:tav>
                                      </p:tavLst>
                                    </p:anim>
                                    <p:anim calcmode="lin" valueType="num">
                                      <p:cBhvr>
                                        <p:cTn id="16"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151"/>
            <a:ext cx="9465972" cy="6948151"/>
          </a:xfrm>
          <a:prstGeom prst="rect">
            <a:avLst/>
          </a:prstGeom>
        </p:spPr>
      </p:pic>
      <p:sp>
        <p:nvSpPr>
          <p:cNvPr id="48132" name="Text Box 4"/>
          <p:cNvSpPr txBox="1">
            <a:spLocks noChangeArrowheads="1"/>
          </p:cNvSpPr>
          <p:nvPr/>
        </p:nvSpPr>
        <p:spPr bwMode="auto">
          <a:xfrm>
            <a:off x="1929732" y="728015"/>
            <a:ext cx="491972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3200" b="1" u="sng" dirty="0" err="1">
                <a:solidFill>
                  <a:schemeClr val="tx1"/>
                </a:solidFill>
                <a:latin typeface="Times New Roman" panose="02020603050405020304" pitchFamily="18" charset="0"/>
                <a:cs typeface="Times New Roman" panose="02020603050405020304" pitchFamily="18" charset="0"/>
              </a:rPr>
              <a:t>Bài</a:t>
            </a:r>
            <a:r>
              <a:rPr lang="en-US" altLang="en-US" sz="3200" b="1" u="sng" dirty="0">
                <a:solidFill>
                  <a:schemeClr val="tx1"/>
                </a:solidFill>
                <a:latin typeface="Times New Roman" panose="02020603050405020304" pitchFamily="18" charset="0"/>
                <a:cs typeface="Times New Roman" panose="02020603050405020304" pitchFamily="18" charset="0"/>
              </a:rPr>
              <a:t> </a:t>
            </a:r>
            <a:r>
              <a:rPr lang="en-US" altLang="en-US" sz="3200" b="1" u="sng" dirty="0" smtClean="0">
                <a:solidFill>
                  <a:schemeClr val="tx1"/>
                </a:solidFill>
                <a:latin typeface="Times New Roman" panose="02020603050405020304" pitchFamily="18" charset="0"/>
                <a:cs typeface="Times New Roman" panose="02020603050405020304" pitchFamily="18" charset="0"/>
              </a:rPr>
              <a:t>5/ 12: </a:t>
            </a:r>
            <a:r>
              <a:rPr lang="en-US" altLang="en-US" sz="3200" b="1" dirty="0" err="1">
                <a:solidFill>
                  <a:schemeClr val="tx1"/>
                </a:solidFill>
                <a:latin typeface="Times New Roman" panose="02020603050405020304" pitchFamily="18" charset="0"/>
                <a:cs typeface="Times New Roman" panose="02020603050405020304" pitchFamily="18" charset="0"/>
              </a:rPr>
              <a:t>Giải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câu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đố</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sau</a:t>
            </a:r>
            <a:r>
              <a:rPr lang="en-US" altLang="en-US" sz="3200" b="1" dirty="0" smtClean="0">
                <a:solidFill>
                  <a:schemeClr val="tx1"/>
                </a:solidFill>
                <a:latin typeface="Times New Roman" panose="02020603050405020304" pitchFamily="18" charset="0"/>
                <a:cs typeface="Times New Roman" panose="02020603050405020304" pitchFamily="18" charset="0"/>
              </a:rPr>
              <a:t>:</a:t>
            </a:r>
            <a:endParaRPr lang="en-US" altLang="en-US" sz="3200" b="1" dirty="0">
              <a:solidFill>
                <a:schemeClr val="tx1"/>
              </a:solidFill>
              <a:latin typeface="Times New Roman" panose="02020603050405020304" pitchFamily="18" charset="0"/>
              <a:cs typeface="Times New Roman" panose="02020603050405020304" pitchFamily="18" charset="0"/>
            </a:endParaRPr>
          </a:p>
        </p:txBody>
      </p:sp>
      <p:sp>
        <p:nvSpPr>
          <p:cNvPr id="48133" name="Text Box 5"/>
          <p:cNvSpPr txBox="1">
            <a:spLocks noChangeArrowheads="1"/>
          </p:cNvSpPr>
          <p:nvPr/>
        </p:nvSpPr>
        <p:spPr bwMode="auto">
          <a:xfrm>
            <a:off x="7637753" y="3722105"/>
            <a:ext cx="133243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4950" b="1" dirty="0" err="1">
                <a:solidFill>
                  <a:srgbClr val="FF0000"/>
                </a:solidFill>
                <a:latin typeface="Times New Roman" panose="02020603050405020304" pitchFamily="18" charset="0"/>
                <a:cs typeface="Times New Roman" panose="02020603050405020304" pitchFamily="18" charset="0"/>
              </a:rPr>
              <a:t>bút</a:t>
            </a:r>
            <a:endParaRPr lang="en-US" altLang="en-US" sz="4950" b="1" dirty="0">
              <a:solidFill>
                <a:srgbClr val="FF0000"/>
              </a:solidFill>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7637753" y="2142444"/>
            <a:ext cx="1087636"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4950" b="1" dirty="0" err="1">
                <a:solidFill>
                  <a:srgbClr val="FF0000"/>
                </a:solidFill>
                <a:latin typeface="Times New Roman" panose="02020603050405020304" pitchFamily="18" charset="0"/>
                <a:cs typeface="Times New Roman" panose="02020603050405020304" pitchFamily="18" charset="0"/>
              </a:rPr>
              <a:t>út</a:t>
            </a:r>
            <a:endParaRPr lang="en-US" altLang="en-US" sz="4950" b="1" dirty="0">
              <a:solidFill>
                <a:srgbClr val="FF0000"/>
              </a:solidFill>
              <a:latin typeface="Times New Roman" panose="02020603050405020304" pitchFamily="18" charset="0"/>
              <a:cs typeface="Times New Roman" panose="02020603050405020304" pitchFamily="18" charset="0"/>
            </a:endParaRPr>
          </a:p>
        </p:txBody>
      </p:sp>
      <p:sp>
        <p:nvSpPr>
          <p:cNvPr id="5" name="Text Box 5"/>
          <p:cNvSpPr txBox="1">
            <a:spLocks noChangeArrowheads="1"/>
          </p:cNvSpPr>
          <p:nvPr/>
        </p:nvSpPr>
        <p:spPr bwMode="auto">
          <a:xfrm>
            <a:off x="7596009" y="1219361"/>
            <a:ext cx="1123415"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4950" b="1" dirty="0">
                <a:solidFill>
                  <a:srgbClr val="FF0000"/>
                </a:solidFill>
                <a:latin typeface="Times New Roman" panose="02020603050405020304" pitchFamily="18" charset="0"/>
                <a:cs typeface="Times New Roman" panose="02020603050405020304" pitchFamily="18" charset="0"/>
              </a:rPr>
              <a:t>ú</a:t>
            </a:r>
          </a:p>
        </p:txBody>
      </p:sp>
      <p:pic>
        <p:nvPicPr>
          <p:cNvPr id="7"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5" y="316771"/>
            <a:ext cx="1205187" cy="120161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340536" y="1475725"/>
            <a:ext cx="4481972" cy="584775"/>
          </a:xfrm>
          <a:prstGeom prst="rect">
            <a:avLst/>
          </a:prstGeom>
          <a:noFill/>
        </p:spPr>
        <p:txBody>
          <a:bodyPr wrap="square" rtlCol="0">
            <a:spAutoFit/>
          </a:bodyPr>
          <a:lstStyle/>
          <a:p>
            <a:r>
              <a:rPr lang="en-US" altLang="en-US" sz="3200" b="1" dirty="0" err="1">
                <a:solidFill>
                  <a:srgbClr val="0066FF"/>
                </a:solidFill>
                <a:latin typeface="Times New Roman" panose="02020603050405020304" pitchFamily="18" charset="0"/>
                <a:cs typeface="Times New Roman" panose="02020603050405020304" pitchFamily="18" charset="0"/>
              </a:rPr>
              <a:t>Bớt</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đầu</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thì</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bé</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nhất</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nhà</a:t>
            </a:r>
            <a:endParaRPr lang="en-US" sz="3200" dirty="0"/>
          </a:p>
        </p:txBody>
      </p:sp>
      <p:sp>
        <p:nvSpPr>
          <p:cNvPr id="9" name="TextBox 8"/>
          <p:cNvSpPr txBox="1"/>
          <p:nvPr/>
        </p:nvSpPr>
        <p:spPr>
          <a:xfrm>
            <a:off x="591732" y="2384947"/>
            <a:ext cx="5801428" cy="584775"/>
          </a:xfrm>
          <a:prstGeom prst="rect">
            <a:avLst/>
          </a:prstGeom>
          <a:noFill/>
        </p:spPr>
        <p:txBody>
          <a:bodyPr wrap="square" rtlCol="0">
            <a:spAutoFit/>
          </a:bodyPr>
          <a:lstStyle/>
          <a:p>
            <a:pPr algn="just">
              <a:spcBef>
                <a:spcPct val="50000"/>
              </a:spcBef>
            </a:pPr>
            <a:r>
              <a:rPr lang="en-US" altLang="en-US" sz="3200" b="1" dirty="0" err="1">
                <a:solidFill>
                  <a:srgbClr val="0066FF"/>
                </a:solidFill>
                <a:latin typeface="Times New Roman" panose="02020603050405020304" pitchFamily="18" charset="0"/>
                <a:cs typeface="Times New Roman" panose="02020603050405020304" pitchFamily="18" charset="0"/>
              </a:rPr>
              <a:t>Đầu</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đuôi</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bỏ</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hết</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thì</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ra</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béo</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tròn</a:t>
            </a:r>
            <a:r>
              <a:rPr lang="en-US" altLang="en-US" sz="3200" b="1" dirty="0">
                <a:solidFill>
                  <a:srgbClr val="0066FF"/>
                </a:solidFill>
                <a:latin typeface="Times New Roman" panose="02020603050405020304" pitchFamily="18" charset="0"/>
                <a:cs typeface="Times New Roman" panose="02020603050405020304" pitchFamily="18" charset="0"/>
              </a:rPr>
              <a:t>.</a:t>
            </a:r>
          </a:p>
        </p:txBody>
      </p:sp>
      <p:sp>
        <p:nvSpPr>
          <p:cNvPr id="10" name="TextBox 9"/>
          <p:cNvSpPr txBox="1"/>
          <p:nvPr/>
        </p:nvSpPr>
        <p:spPr>
          <a:xfrm>
            <a:off x="873087" y="3383924"/>
            <a:ext cx="5801428" cy="584775"/>
          </a:xfrm>
          <a:prstGeom prst="rect">
            <a:avLst/>
          </a:prstGeom>
          <a:noFill/>
        </p:spPr>
        <p:txBody>
          <a:bodyPr wrap="square" rtlCol="0">
            <a:spAutoFit/>
          </a:bodyPr>
          <a:lstStyle/>
          <a:p>
            <a:pPr algn="just">
              <a:spcBef>
                <a:spcPct val="50000"/>
              </a:spcBef>
            </a:pPr>
            <a:r>
              <a:rPr lang="en-US" altLang="en-US" sz="3200" b="1" dirty="0" err="1">
                <a:solidFill>
                  <a:srgbClr val="0066FF"/>
                </a:solidFill>
                <a:latin typeface="Times New Roman" panose="02020603050405020304" pitchFamily="18" charset="0"/>
                <a:cs typeface="Times New Roman" panose="02020603050405020304" pitchFamily="18" charset="0"/>
              </a:rPr>
              <a:t>Để</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nguyên</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mình</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lại</a:t>
            </a:r>
            <a:r>
              <a:rPr lang="en-US" altLang="en-US" sz="3200" b="1" dirty="0">
                <a:solidFill>
                  <a:srgbClr val="0066FF"/>
                </a:solidFill>
                <a:latin typeface="Times New Roman" panose="02020603050405020304" pitchFamily="18" charset="0"/>
                <a:cs typeface="Times New Roman" panose="02020603050405020304" pitchFamily="18" charset="0"/>
              </a:rPr>
              <a:t> thon </a:t>
            </a:r>
            <a:r>
              <a:rPr lang="en-US" altLang="en-US" sz="3200" b="1" dirty="0" err="1">
                <a:solidFill>
                  <a:srgbClr val="0066FF"/>
                </a:solidFill>
                <a:latin typeface="Times New Roman" panose="02020603050405020304" pitchFamily="18" charset="0"/>
                <a:cs typeface="Times New Roman" panose="02020603050405020304" pitchFamily="18" charset="0"/>
              </a:rPr>
              <a:t>thon</a:t>
            </a:r>
            <a:endParaRPr lang="en-US" altLang="en-US" sz="3200" b="1" dirty="0">
              <a:solidFill>
                <a:srgbClr val="0066FF"/>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466534" y="4281131"/>
            <a:ext cx="6614534" cy="584775"/>
          </a:xfrm>
          <a:prstGeom prst="rect">
            <a:avLst/>
          </a:prstGeom>
          <a:noFill/>
        </p:spPr>
        <p:txBody>
          <a:bodyPr wrap="square" rtlCol="0">
            <a:spAutoFit/>
          </a:bodyPr>
          <a:lstStyle/>
          <a:p>
            <a:pPr algn="just">
              <a:spcBef>
                <a:spcPct val="50000"/>
              </a:spcBef>
            </a:pPr>
            <a:r>
              <a:rPr lang="en-US" altLang="en-US" sz="3200" b="1" dirty="0" err="1">
                <a:solidFill>
                  <a:srgbClr val="0066FF"/>
                </a:solidFill>
                <a:latin typeface="Times New Roman" panose="02020603050405020304" pitchFamily="18" charset="0"/>
                <a:cs typeface="Times New Roman" panose="02020603050405020304" pitchFamily="18" charset="0"/>
              </a:rPr>
              <a:t>Cùng</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cậu</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trò</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nhỏ</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lon</a:t>
            </a:r>
            <a:r>
              <a:rPr lang="en-US" altLang="en-US" sz="3200" b="1" dirty="0">
                <a:solidFill>
                  <a:srgbClr val="0066FF"/>
                </a:solidFill>
                <a:latin typeface="Times New Roman" panose="02020603050405020304" pitchFamily="18" charset="0"/>
                <a:cs typeface="Times New Roman" panose="02020603050405020304" pitchFamily="18" charset="0"/>
              </a:rPr>
              <a:t> ton </a:t>
            </a:r>
            <a:r>
              <a:rPr lang="en-US" altLang="en-US" sz="3200" b="1" dirty="0" err="1">
                <a:solidFill>
                  <a:srgbClr val="0066FF"/>
                </a:solidFill>
                <a:latin typeface="Times New Roman" panose="02020603050405020304" pitchFamily="18" charset="0"/>
                <a:cs typeface="Times New Roman" panose="02020603050405020304" pitchFamily="18" charset="0"/>
              </a:rPr>
              <a:t>tới</a:t>
            </a:r>
            <a:r>
              <a:rPr lang="en-US" altLang="en-US" sz="3200" b="1" dirty="0">
                <a:solidFill>
                  <a:srgbClr val="0066FF"/>
                </a:solidFill>
                <a:latin typeface="Times New Roman" panose="02020603050405020304" pitchFamily="18" charset="0"/>
                <a:cs typeface="Times New Roman" panose="02020603050405020304" pitchFamily="18" charset="0"/>
              </a:rPr>
              <a:t> </a:t>
            </a:r>
            <a:r>
              <a:rPr lang="en-US" altLang="en-US" sz="3200" b="1" dirty="0" err="1">
                <a:solidFill>
                  <a:srgbClr val="0066FF"/>
                </a:solidFill>
                <a:latin typeface="Times New Roman" panose="02020603050405020304" pitchFamily="18" charset="0"/>
                <a:cs typeface="Times New Roman" panose="02020603050405020304" pitchFamily="18" charset="0"/>
              </a:rPr>
              <a:t>trường</a:t>
            </a:r>
            <a:r>
              <a:rPr lang="en-US" altLang="en-US" sz="3200" b="1" dirty="0">
                <a:solidFill>
                  <a:srgbClr val="0066FF"/>
                </a:solidFill>
                <a:latin typeface="Times New Roman" panose="02020603050405020304" pitchFamily="18" charset="0"/>
                <a:cs typeface="Times New Roman" panose="02020603050405020304" pitchFamily="18" charset="0"/>
              </a:rPr>
              <a:t>.</a:t>
            </a:r>
          </a:p>
        </p:txBody>
      </p:sp>
      <p:sp>
        <p:nvSpPr>
          <p:cNvPr id="12" name="TextBox 11"/>
          <p:cNvSpPr txBox="1"/>
          <p:nvPr/>
        </p:nvSpPr>
        <p:spPr>
          <a:xfrm>
            <a:off x="3813893" y="5063585"/>
            <a:ext cx="2424450" cy="584775"/>
          </a:xfrm>
          <a:prstGeom prst="rect">
            <a:avLst/>
          </a:prstGeom>
          <a:noFill/>
        </p:spPr>
        <p:txBody>
          <a:bodyPr wrap="square" rtlCol="0">
            <a:spAutoFit/>
          </a:bodyPr>
          <a:lstStyle/>
          <a:p>
            <a:r>
              <a:rPr lang="en-US" altLang="en-US" sz="3200" b="1" i="1" dirty="0" smtClean="0">
                <a:solidFill>
                  <a:srgbClr val="0066FF"/>
                </a:solidFill>
                <a:latin typeface="Times New Roman" panose="02020603050405020304" pitchFamily="18" charset="0"/>
                <a:cs typeface="Times New Roman" panose="02020603050405020304" pitchFamily="18" charset="0"/>
              </a:rPr>
              <a:t>(</a:t>
            </a:r>
            <a:r>
              <a:rPr lang="en-US" altLang="en-US" sz="3200" b="1" i="1" dirty="0" err="1" smtClean="0">
                <a:solidFill>
                  <a:srgbClr val="0066FF"/>
                </a:solidFill>
                <a:latin typeface="Times New Roman" panose="02020603050405020304" pitchFamily="18" charset="0"/>
                <a:cs typeface="Times New Roman" panose="02020603050405020304" pitchFamily="18" charset="0"/>
              </a:rPr>
              <a:t>Là</a:t>
            </a:r>
            <a:r>
              <a:rPr lang="en-US" altLang="en-US" sz="3200" b="1" i="1" dirty="0" smtClean="0">
                <a:solidFill>
                  <a:srgbClr val="0066FF"/>
                </a:solidFill>
                <a:latin typeface="Times New Roman" panose="02020603050405020304" pitchFamily="18" charset="0"/>
                <a:cs typeface="Times New Roman" panose="02020603050405020304" pitchFamily="18" charset="0"/>
              </a:rPr>
              <a:t> </a:t>
            </a:r>
            <a:r>
              <a:rPr lang="en-US" altLang="en-US" sz="3200" b="1" i="1" dirty="0" err="1" smtClean="0">
                <a:solidFill>
                  <a:srgbClr val="0066FF"/>
                </a:solidFill>
                <a:latin typeface="Times New Roman" panose="02020603050405020304" pitchFamily="18" charset="0"/>
                <a:cs typeface="Times New Roman" panose="02020603050405020304" pitchFamily="18" charset="0"/>
              </a:rPr>
              <a:t>chữ</a:t>
            </a:r>
            <a:r>
              <a:rPr lang="en-US" altLang="en-US" sz="3200" b="1" i="1" dirty="0" smtClean="0">
                <a:solidFill>
                  <a:srgbClr val="0066FF"/>
                </a:solidFill>
                <a:latin typeface="Times New Roman" panose="02020603050405020304" pitchFamily="18" charset="0"/>
                <a:cs typeface="Times New Roman" panose="02020603050405020304" pitchFamily="18" charset="0"/>
              </a:rPr>
              <a:t> </a:t>
            </a:r>
            <a:r>
              <a:rPr lang="en-US" altLang="en-US" sz="3200" b="1" i="1" dirty="0" err="1" smtClean="0">
                <a:solidFill>
                  <a:srgbClr val="0066FF"/>
                </a:solidFill>
                <a:latin typeface="Times New Roman" panose="02020603050405020304" pitchFamily="18" charset="0"/>
                <a:cs typeface="Times New Roman" panose="02020603050405020304" pitchFamily="18" charset="0"/>
              </a:rPr>
              <a:t>gì</a:t>
            </a:r>
            <a:r>
              <a:rPr lang="en-US" altLang="en-US" sz="3200" b="1" i="1" dirty="0" smtClean="0">
                <a:solidFill>
                  <a:srgbClr val="0066FF"/>
                </a:solidFill>
                <a:latin typeface="Times New Roman" panose="02020603050405020304" pitchFamily="18" charset="0"/>
                <a:cs typeface="Times New Roman" panose="02020603050405020304" pitchFamily="18" charset="0"/>
              </a:rPr>
              <a:t>?)</a:t>
            </a:r>
            <a:endParaRPr lang="en-US" sz="3200" i="1" dirty="0"/>
          </a:p>
        </p:txBody>
      </p:sp>
      <p:sp>
        <p:nvSpPr>
          <p:cNvPr id="3" name="Right Arrow 2"/>
          <p:cNvSpPr/>
          <p:nvPr/>
        </p:nvSpPr>
        <p:spPr>
          <a:xfrm>
            <a:off x="6984891" y="1821718"/>
            <a:ext cx="75589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Right Arrow 13"/>
          <p:cNvSpPr/>
          <p:nvPr/>
        </p:nvSpPr>
        <p:spPr>
          <a:xfrm>
            <a:off x="6984891" y="2773432"/>
            <a:ext cx="823246"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ight Arrow 14"/>
          <p:cNvSpPr/>
          <p:nvPr/>
        </p:nvSpPr>
        <p:spPr>
          <a:xfrm flipV="1">
            <a:off x="7141964" y="4283797"/>
            <a:ext cx="648188"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ight Brace 7"/>
          <p:cNvSpPr/>
          <p:nvPr/>
        </p:nvSpPr>
        <p:spPr>
          <a:xfrm>
            <a:off x="6849461" y="3722105"/>
            <a:ext cx="231607" cy="1143801"/>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98492365"/>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0"/>
                                        <p:tgtEl>
                                          <p:spTgt spid="7"/>
                                        </p:tgtEl>
                                      </p:cBhvr>
                                    </p:animEffect>
                                    <p:anim calcmode="lin" valueType="num">
                                      <p:cBhvr>
                                        <p:cTn id="8" dur="5000" fill="hold"/>
                                        <p:tgtEl>
                                          <p:spTgt spid="7"/>
                                        </p:tgtEl>
                                        <p:attrNameLst>
                                          <p:attrName>ppt_w</p:attrName>
                                        </p:attrNameLst>
                                      </p:cBhvr>
                                      <p:tavLst>
                                        <p:tav tm="0" fmla="#ppt_w*sin(2.5*pi*$)">
                                          <p:val>
                                            <p:fltVal val="0"/>
                                          </p:val>
                                        </p:tav>
                                        <p:tav tm="100000">
                                          <p:val>
                                            <p:fltVal val="1"/>
                                          </p:val>
                                        </p:tav>
                                      </p:tavLst>
                                    </p:anim>
                                    <p:anim calcmode="lin" valueType="num">
                                      <p:cBhvr>
                                        <p:cTn id="9" dur="5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8132"/>
                                        </p:tgtEl>
                                        <p:attrNameLst>
                                          <p:attrName>style.visibility</p:attrName>
                                        </p:attrNameLst>
                                      </p:cBhvr>
                                      <p:to>
                                        <p:strVal val="visible"/>
                                      </p:to>
                                    </p:set>
                                    <p:animEffect transition="in" filter="fade">
                                      <p:cBhvr>
                                        <p:cTn id="14" dur="1000"/>
                                        <p:tgtEl>
                                          <p:spTgt spid="48132"/>
                                        </p:tgtEl>
                                      </p:cBhvr>
                                    </p:animEffect>
                                    <p:anim calcmode="lin" valueType="num">
                                      <p:cBhvr>
                                        <p:cTn id="15" dur="1000" fill="hold"/>
                                        <p:tgtEl>
                                          <p:spTgt spid="48132"/>
                                        </p:tgtEl>
                                        <p:attrNameLst>
                                          <p:attrName>ppt_x</p:attrName>
                                        </p:attrNameLst>
                                      </p:cBhvr>
                                      <p:tavLst>
                                        <p:tav tm="0">
                                          <p:val>
                                            <p:strVal val="#ppt_x"/>
                                          </p:val>
                                        </p:tav>
                                        <p:tav tm="100000">
                                          <p:val>
                                            <p:strVal val="#ppt_x"/>
                                          </p:val>
                                        </p:tav>
                                      </p:tavLst>
                                    </p:anim>
                                    <p:anim calcmode="lin" valueType="num">
                                      <p:cBhvr>
                                        <p:cTn id="16" dur="1000" fill="hold"/>
                                        <p:tgtEl>
                                          <p:spTgt spid="48132"/>
                                        </p:tgtEl>
                                        <p:attrNameLst>
                                          <p:attrName>ppt_y</p:attrName>
                                        </p:attrNameLst>
                                      </p:cBhvr>
                                      <p:tavLst>
                                        <p:tav tm="0">
                                          <p:val>
                                            <p:strVal val="#ppt_y-.1"/>
                                          </p:val>
                                        </p:tav>
                                        <p:tav tm="100000">
                                          <p:val>
                                            <p:strVal val="#ppt_y"/>
                                          </p:val>
                                        </p:tav>
                                      </p:tavLst>
                                    </p:anim>
                                  </p:childTnLst>
                                </p:cTn>
                              </p:par>
                              <p:par>
                                <p:cTn id="17" presetID="6" presetClass="entr" presetSubtype="16"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2000"/>
                                        <p:tgtEl>
                                          <p:spTgt spid="10"/>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circle(in)">
                                      <p:cBhvr>
                                        <p:cTn id="31" dur="20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heel(1)">
                                      <p:cBhvr>
                                        <p:cTn id="36" dur="2000"/>
                                        <p:tgtEl>
                                          <p:spTgt spid="3"/>
                                        </p:tgtEl>
                                      </p:cBhvr>
                                    </p:animEffect>
                                  </p:childTnLst>
                                </p:cTn>
                              </p:par>
                              <p:par>
                                <p:cTn id="37" presetID="21" presetClass="entr" presetSubtype="1"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heel(1)">
                                      <p:cBhvr>
                                        <p:cTn id="39" dur="2000"/>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heel(1)">
                                      <p:cBhvr>
                                        <p:cTn id="44" dur="2000"/>
                                        <p:tgtEl>
                                          <p:spTgt spid="14"/>
                                        </p:tgtEl>
                                      </p:cBhvr>
                                    </p:animEffect>
                                  </p:childTnLst>
                                </p:cTn>
                              </p:par>
                              <p:par>
                                <p:cTn id="45" presetID="21" presetClass="entr" presetSubtype="1" fill="hold" grpId="0" nodeType="with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heel(1)">
                                      <p:cBhvr>
                                        <p:cTn id="47" dur="20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heel(1)">
                                      <p:cBhvr>
                                        <p:cTn id="52" dur="2000"/>
                                        <p:tgtEl>
                                          <p:spTgt spid="8"/>
                                        </p:tgtEl>
                                      </p:cBhvr>
                                    </p:animEffect>
                                  </p:childTnLst>
                                </p:cTn>
                              </p:par>
                              <p:par>
                                <p:cTn id="53" presetID="21" presetClass="entr" presetSubtype="1"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heel(1)">
                                      <p:cBhvr>
                                        <p:cTn id="55" dur="2000"/>
                                        <p:tgtEl>
                                          <p:spTgt spid="15"/>
                                        </p:tgtEl>
                                      </p:cBhvr>
                                    </p:animEffect>
                                  </p:childTnLst>
                                </p:cTn>
                              </p:par>
                              <p:par>
                                <p:cTn id="56" presetID="21" presetClass="entr" presetSubtype="1" fill="hold" grpId="0" nodeType="withEffect">
                                  <p:stCondLst>
                                    <p:cond delay="0"/>
                                  </p:stCondLst>
                                  <p:childTnLst>
                                    <p:set>
                                      <p:cBhvr>
                                        <p:cTn id="57" dur="1" fill="hold">
                                          <p:stCondLst>
                                            <p:cond delay="0"/>
                                          </p:stCondLst>
                                        </p:cTn>
                                        <p:tgtEl>
                                          <p:spTgt spid="48133"/>
                                        </p:tgtEl>
                                        <p:attrNameLst>
                                          <p:attrName>style.visibility</p:attrName>
                                        </p:attrNameLst>
                                      </p:cBhvr>
                                      <p:to>
                                        <p:strVal val="visible"/>
                                      </p:to>
                                    </p:set>
                                    <p:animEffect transition="in" filter="wheel(1)">
                                      <p:cBhvr>
                                        <p:cTn id="58" dur="20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P spid="48133" grpId="0"/>
      <p:bldP spid="4" grpId="0"/>
      <p:bldP spid="5" grpId="0"/>
      <p:bldP spid="2" grpId="0"/>
      <p:bldP spid="9" grpId="0"/>
      <p:bldP spid="10" grpId="0"/>
      <p:bldP spid="11" grpId="0"/>
      <p:bldP spid="12" grpId="0"/>
      <p:bldP spid="3" grpId="0" animBg="1"/>
      <p:bldP spid="14" grpId="0" animBg="1"/>
      <p:bldP spid="15"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0151"/>
            <a:ext cx="9465972" cy="6948151"/>
          </a:xfrm>
          <a:prstGeom prst="rect">
            <a:avLst/>
          </a:prstGeom>
        </p:spPr>
      </p:pic>
      <p:sp>
        <p:nvSpPr>
          <p:cNvPr id="2" name="Rectangle 1"/>
          <p:cNvSpPr/>
          <p:nvPr/>
        </p:nvSpPr>
        <p:spPr>
          <a:xfrm>
            <a:off x="1150798" y="1878451"/>
            <a:ext cx="7671230" cy="2862322"/>
          </a:xfrm>
          <a:prstGeom prst="rect">
            <a:avLst/>
          </a:prstGeom>
        </p:spPr>
        <p:txBody>
          <a:bodyPr wrap="square">
            <a:sp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                       </a:t>
            </a:r>
            <a:r>
              <a:rPr lang="vi-VN" sz="3600" b="1" dirty="0" smtClean="0">
                <a:solidFill>
                  <a:srgbClr val="FF0000"/>
                </a:solidFill>
                <a:latin typeface="Times New Roman" panose="02020603050405020304" pitchFamily="18" charset="0"/>
                <a:cs typeface="Times New Roman" panose="02020603050405020304" pitchFamily="18" charset="0"/>
              </a:rPr>
              <a:t>Ghi nhớ</a:t>
            </a:r>
            <a:endParaRPr lang="vi-VN" sz="3600" b="1" dirty="0">
              <a:solidFill>
                <a:srgbClr val="FF0000"/>
              </a:solidFill>
              <a:latin typeface="Times New Roman" panose="02020603050405020304" pitchFamily="18" charset="0"/>
              <a:cs typeface="Times New Roman" panose="02020603050405020304" pitchFamily="18" charset="0"/>
            </a:endParaRPr>
          </a:p>
          <a:p>
            <a:r>
              <a:rPr lang="vi-VN" sz="3600" b="1" dirty="0">
                <a:solidFill>
                  <a:srgbClr val="0070C0"/>
                </a:solidFill>
                <a:latin typeface="Times New Roman" panose="02020603050405020304" pitchFamily="18" charset="0"/>
                <a:cs typeface="Times New Roman" panose="02020603050405020304" pitchFamily="18" charset="0"/>
              </a:rPr>
              <a:t>•	Mỗi tiếng thường có ba bộ phận: Âm đầu, vần, thanh</a:t>
            </a:r>
          </a:p>
          <a:p>
            <a:r>
              <a:rPr lang="vi-VN" sz="3600" b="1" dirty="0">
                <a:solidFill>
                  <a:srgbClr val="0070C0"/>
                </a:solidFill>
                <a:latin typeface="Times New Roman" panose="02020603050405020304" pitchFamily="18" charset="0"/>
                <a:cs typeface="Times New Roman" panose="02020603050405020304" pitchFamily="18" charset="0"/>
              </a:rPr>
              <a:t>•	Tiếng nào cũng phải có vần và thanh. Có tiếng không có âm đầu.</a:t>
            </a:r>
          </a:p>
        </p:txBody>
      </p:sp>
      <p:pic>
        <p:nvPicPr>
          <p:cNvPr id="4" name="Picture 2" descr="C:\Users\Admin\Downloads\logo tran binh ttron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6467" y="293345"/>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09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0"/>
                                        <p:tgtEl>
                                          <p:spTgt spid="4"/>
                                        </p:tgtEl>
                                      </p:cBhvr>
                                    </p:animEffect>
                                    <p:anim calcmode="lin" valueType="num">
                                      <p:cBhvr>
                                        <p:cTn id="8" dur="5000" fill="hold"/>
                                        <p:tgtEl>
                                          <p:spTgt spid="4"/>
                                        </p:tgtEl>
                                        <p:attrNameLst>
                                          <p:attrName>ppt_w</p:attrName>
                                        </p:attrNameLst>
                                      </p:cBhvr>
                                      <p:tavLst>
                                        <p:tav tm="0" fmla="#ppt_w*sin(2.5*pi*$)">
                                          <p:val>
                                            <p:fltVal val="0"/>
                                          </p:val>
                                        </p:tav>
                                        <p:tav tm="100000">
                                          <p:val>
                                            <p:fltVal val="1"/>
                                          </p:val>
                                        </p:tav>
                                      </p:tavLst>
                                    </p:anim>
                                    <p:anim calcmode="lin" valueType="num">
                                      <p:cBhvr>
                                        <p:cTn id="9"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0151"/>
            <a:ext cx="9465972" cy="6948151"/>
          </a:xfrm>
          <a:prstGeom prst="rect">
            <a:avLst/>
          </a:prstGeom>
        </p:spPr>
      </p:pic>
      <p:sp>
        <p:nvSpPr>
          <p:cNvPr id="2" name="Rectangle 1"/>
          <p:cNvSpPr/>
          <p:nvPr/>
        </p:nvSpPr>
        <p:spPr>
          <a:xfrm>
            <a:off x="1150798" y="1878451"/>
            <a:ext cx="7671230" cy="2308324"/>
          </a:xfrm>
          <a:prstGeom prst="rect">
            <a:avLst/>
          </a:prstGeom>
        </p:spPr>
        <p:txBody>
          <a:bodyPr wrap="square">
            <a:sp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                       DẶN DÒ</a:t>
            </a:r>
            <a:endParaRPr lang="vi-VN" sz="3600" b="1" dirty="0">
              <a:solidFill>
                <a:srgbClr val="FF0000"/>
              </a:solidFill>
              <a:latin typeface="Times New Roman" panose="02020603050405020304" pitchFamily="18" charset="0"/>
              <a:cs typeface="Times New Roman" panose="02020603050405020304" pitchFamily="18" charset="0"/>
            </a:endParaRPr>
          </a:p>
          <a:p>
            <a:r>
              <a:rPr lang="vi-VN" sz="3600" b="1" dirty="0">
                <a:latin typeface="Times New Roman" panose="02020603050405020304" pitchFamily="18" charset="0"/>
                <a:cs typeface="Times New Roman" panose="02020603050405020304" pitchFamily="18" charset="0"/>
              </a:rPr>
              <a:t>•</a:t>
            </a:r>
            <a:r>
              <a:rPr lang="vi-VN" sz="3600" b="1" dirty="0">
                <a:solidFill>
                  <a:srgbClr val="0070C0"/>
                </a:solidFill>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Ôn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lại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ghi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nhớ</a:t>
            </a:r>
            <a:endParaRPr lang="vi-VN" sz="3600" b="1" dirty="0">
              <a:latin typeface="Times New Roman" panose="02020603050405020304" pitchFamily="18" charset="0"/>
              <a:cs typeface="Times New Roman" panose="02020603050405020304" pitchFamily="18" charset="0"/>
            </a:endParaRPr>
          </a:p>
          <a:p>
            <a:r>
              <a:rPr lang="vi-VN" sz="3600" b="1" dirty="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Chuẩn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bị</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Mở</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rộng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vốn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từ</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Nhân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hậu</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a:t>
            </a:r>
            <a:r>
              <a:rPr lang="en-US" sz="3600" b="1" dirty="0" err="1" smtClean="0">
                <a:latin typeface="Times New Roman" panose="02020603050405020304" pitchFamily="18" charset="0"/>
                <a:cs typeface="Times New Roman" panose="02020603050405020304" pitchFamily="18" charset="0"/>
              </a:rPr>
              <a:t>oàn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kết</a:t>
            </a:r>
            <a:r>
              <a:rPr lang="en-US" sz="3600" b="1" dirty="0" smtClean="0">
                <a:latin typeface="Times New Roman" panose="02020603050405020304" pitchFamily="18" charset="0"/>
                <a:cs typeface="Times New Roman" panose="02020603050405020304" pitchFamily="18" charset="0"/>
              </a:rPr>
              <a:t>/ 17 SGK</a:t>
            </a:r>
            <a:endParaRPr lang="vi-VN" sz="3600" b="1" dirty="0">
              <a:latin typeface="Times New Roman" panose="02020603050405020304" pitchFamily="18" charset="0"/>
              <a:cs typeface="Times New Roman" panose="02020603050405020304" pitchFamily="18" charset="0"/>
            </a:endParaRPr>
          </a:p>
        </p:txBody>
      </p:sp>
      <p:pic>
        <p:nvPicPr>
          <p:cNvPr id="4" name="Picture 2" descr="C:\Users\Admin\Downloads\logo tran binh ttron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6467" y="293345"/>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25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0"/>
                                        <p:tgtEl>
                                          <p:spTgt spid="4"/>
                                        </p:tgtEl>
                                      </p:cBhvr>
                                    </p:animEffect>
                                    <p:anim calcmode="lin" valueType="num">
                                      <p:cBhvr>
                                        <p:cTn id="8" dur="5000" fill="hold"/>
                                        <p:tgtEl>
                                          <p:spTgt spid="4"/>
                                        </p:tgtEl>
                                        <p:attrNameLst>
                                          <p:attrName>ppt_w</p:attrName>
                                        </p:attrNameLst>
                                      </p:cBhvr>
                                      <p:tavLst>
                                        <p:tav tm="0" fmla="#ppt_w*sin(2.5*pi*$)">
                                          <p:val>
                                            <p:fltVal val="0"/>
                                          </p:val>
                                        </p:tav>
                                        <p:tav tm="100000">
                                          <p:val>
                                            <p:fltVal val="1"/>
                                          </p:val>
                                        </p:tav>
                                      </p:tavLst>
                                    </p:anim>
                                    <p:anim calcmode="lin" valueType="num">
                                      <p:cBhvr>
                                        <p:cTn id="9"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151"/>
            <a:ext cx="9465972" cy="6948151"/>
          </a:xfrm>
          <a:prstGeom prst="rect">
            <a:avLst/>
          </a:prstGeom>
        </p:spPr>
      </p:pic>
      <p:sp>
        <p:nvSpPr>
          <p:cNvPr id="50181" name="WordArt 5"/>
          <p:cNvSpPr>
            <a:spLocks noChangeArrowheads="1" noChangeShapeType="1" noTextEdit="1"/>
          </p:cNvSpPr>
          <p:nvPr/>
        </p:nvSpPr>
        <p:spPr bwMode="auto">
          <a:xfrm>
            <a:off x="1485900" y="2000250"/>
            <a:ext cx="6286500" cy="2286000"/>
          </a:xfrm>
          <a:prstGeom prst="rect">
            <a:avLst/>
          </a:prstGeom>
        </p:spPr>
        <p:txBody>
          <a:bodyPr wrap="none" fromWordArt="1">
            <a:prstTxWarp prst="textCanUp">
              <a:avLst>
                <a:gd name="adj" fmla="val 66667"/>
              </a:avLst>
            </a:prstTxWarp>
          </a:bodyPr>
          <a:lstStyle/>
          <a:p>
            <a:pPr algn="ctr"/>
            <a:r>
              <a:rPr lang="en-US" sz="2700" b="1" kern="10">
                <a:ln w="19050">
                  <a:solidFill>
                    <a:srgbClr val="99CCFF"/>
                  </a:solidFill>
                  <a:round/>
                  <a:headEnd/>
                  <a:tailEnd/>
                </a:ln>
                <a:solidFill>
                  <a:srgbClr val="7030A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CHÚC MỪNG CÁC EM HỌC TẬP TỐT !</a:t>
            </a:r>
          </a:p>
        </p:txBody>
      </p:sp>
      <p:pic>
        <p:nvPicPr>
          <p:cNvPr id="4"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467" y="293345"/>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844610"/>
      </p:ext>
    </p:extLst>
  </p:cSld>
  <p:clrMapOvr>
    <a:masterClrMapping/>
  </p:clrMapOvr>
  <p:transition spd="slow">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0"/>
                                        <p:tgtEl>
                                          <p:spTgt spid="4"/>
                                        </p:tgtEl>
                                      </p:cBhvr>
                                    </p:animEffect>
                                    <p:anim calcmode="lin" valueType="num">
                                      <p:cBhvr>
                                        <p:cTn id="8" dur="5000" fill="hold"/>
                                        <p:tgtEl>
                                          <p:spTgt spid="4"/>
                                        </p:tgtEl>
                                        <p:attrNameLst>
                                          <p:attrName>ppt_w</p:attrName>
                                        </p:attrNameLst>
                                      </p:cBhvr>
                                      <p:tavLst>
                                        <p:tav tm="0" fmla="#ppt_w*sin(2.5*pi*$)">
                                          <p:val>
                                            <p:fltVal val="0"/>
                                          </p:val>
                                        </p:tav>
                                        <p:tav tm="100000">
                                          <p:val>
                                            <p:fltVal val="1"/>
                                          </p:val>
                                        </p:tav>
                                      </p:tavLst>
                                    </p:anim>
                                    <p:anim calcmode="lin" valueType="num">
                                      <p:cBhvr>
                                        <p:cTn id="9" dur="5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50181"/>
                                        </p:tgtEl>
                                        <p:attrNameLst>
                                          <p:attrName>style.visibility</p:attrName>
                                        </p:attrNameLst>
                                      </p:cBhvr>
                                      <p:to>
                                        <p:strVal val="visible"/>
                                      </p:to>
                                    </p:set>
                                    <p:animEffect transition="in" filter="diamond(in)">
                                      <p:cBhvr>
                                        <p:cTn id="14" dur="2000"/>
                                        <p:tgtEl>
                                          <p:spTgt spid="50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465972" cy="6948151"/>
          </a:xfrm>
          <a:prstGeom prst="rect">
            <a:avLst/>
          </a:prstGeom>
        </p:spPr>
      </p:pic>
      <p:sp>
        <p:nvSpPr>
          <p:cNvPr id="5123" name="Rectangle 3"/>
          <p:cNvSpPr>
            <a:spLocks noGrp="1" noChangeArrowheads="1"/>
          </p:cNvSpPr>
          <p:nvPr>
            <p:ph sz="half" idx="1"/>
          </p:nvPr>
        </p:nvSpPr>
        <p:spPr>
          <a:xfrm>
            <a:off x="3444897" y="247263"/>
            <a:ext cx="2576177" cy="525469"/>
          </a:xfrm>
        </p:spPr>
        <p:txBody>
          <a:bodyPr>
            <a:noAutofit/>
          </a:bodyPr>
          <a:lstStyle/>
          <a:p>
            <a:pPr algn="just" eaLnBrk="1" hangingPunct="1">
              <a:lnSpc>
                <a:spcPct val="80000"/>
              </a:lnSpc>
              <a:buFont typeface="Arial" panose="020B0604020202020204" pitchFamily="34" charset="0"/>
              <a:buNone/>
            </a:pPr>
            <a:r>
              <a:rPr lang="en-US" altLang="en-US" dirty="0" err="1" smtClean="0">
                <a:latin typeface="Times New Roman" panose="02020603050405020304" pitchFamily="18" charset="0"/>
                <a:cs typeface="Times New Roman" panose="02020603050405020304" pitchFamily="18" charset="0"/>
              </a:rPr>
              <a:t>Luyện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từ</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câu</a:t>
            </a:r>
            <a:endParaRPr lang="en-US" altLang="en-US" dirty="0">
              <a:latin typeface="Times New Roman" panose="02020603050405020304" pitchFamily="18" charset="0"/>
              <a:cs typeface="Times New Roman" panose="02020603050405020304" pitchFamily="18" charset="0"/>
            </a:endParaRPr>
          </a:p>
        </p:txBody>
      </p:sp>
      <p:pic>
        <p:nvPicPr>
          <p:cNvPr id="4"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920" y="349035"/>
            <a:ext cx="1205187" cy="120161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Grp="1" noChangeArrowheads="1"/>
          </p:cNvSpPr>
          <p:nvPr>
            <p:ph sz="half" idx="1"/>
          </p:nvPr>
        </p:nvSpPr>
        <p:spPr>
          <a:xfrm>
            <a:off x="2040532" y="687105"/>
            <a:ext cx="6459523" cy="525469"/>
          </a:xfrm>
        </p:spPr>
        <p:txBody>
          <a:bodyPr>
            <a:noAutofit/>
          </a:bodyPr>
          <a:lstStyle/>
          <a:p>
            <a:pPr algn="just" eaLnBrk="1" hangingPunct="1">
              <a:lnSpc>
                <a:spcPct val="80000"/>
              </a:lnSpc>
              <a:buFont typeface="Arial" panose="020B0604020202020204" pitchFamily="34" charset="0"/>
              <a:buNone/>
            </a:pPr>
            <a:r>
              <a:rPr lang="en-US" altLang="en-US" sz="4000" dirty="0" err="1" smtClean="0">
                <a:solidFill>
                  <a:srgbClr val="FF0000"/>
                </a:solidFill>
                <a:latin typeface="Times New Roman" panose="02020603050405020304" pitchFamily="18" charset="0"/>
                <a:cs typeface="Times New Roman" panose="02020603050405020304" pitchFamily="18" charset="0"/>
              </a:rPr>
              <a:t>Luyện</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tập</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về</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cấu</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tạo</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của</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tiếng</a:t>
            </a:r>
            <a:endParaRPr lang="en-US" alt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1856710"/>
      </p:ext>
    </p:extLst>
  </p:cSld>
  <p:clrMapOvr>
    <a:masterClrMapping/>
  </p:clrMapOvr>
  <p:transition spd="med">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circle(in)">
                                      <p:cBhvr>
                                        <p:cTn id="7" dur="20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13 khung hình đẹp dễ thương để ghép ảnh và đẹp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3"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94149" y="2020551"/>
            <a:ext cx="3741313" cy="830997"/>
          </a:xfrm>
          <a:prstGeom prst="rect">
            <a:avLst/>
          </a:prstGeom>
          <a:noFill/>
        </p:spPr>
        <p:txBody>
          <a:bodyPr wrap="square" rtlCol="0">
            <a:spAutoFit/>
          </a:bodyPr>
          <a:lstStyle/>
          <a:p>
            <a:r>
              <a:rPr lang="en-US" sz="4800" b="1" dirty="0" smtClean="0">
                <a:solidFill>
                  <a:srgbClr val="0070C0"/>
                </a:solidFill>
                <a:latin typeface="Times New Roman" panose="02020603050405020304" pitchFamily="18" charset="0"/>
                <a:cs typeface="Times New Roman" panose="02020603050405020304" pitchFamily="18" charset="0"/>
              </a:rPr>
              <a:t>CHẶNG 1 </a:t>
            </a:r>
            <a:endParaRPr lang="en-US" sz="4800" b="1" dirty="0">
              <a:solidFill>
                <a:srgbClr val="0070C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485623" y="3318401"/>
            <a:ext cx="4958366" cy="1015663"/>
          </a:xfrm>
          <a:prstGeom prst="rect">
            <a:avLst/>
          </a:prstGeom>
          <a:noFill/>
        </p:spPr>
        <p:txBody>
          <a:bodyPr wrap="square" rtlCol="0">
            <a:spAutoFit/>
          </a:bodyPr>
          <a:lstStyle/>
          <a:p>
            <a:r>
              <a:rPr lang="en-US" sz="6000" b="1" dirty="0" smtClean="0">
                <a:solidFill>
                  <a:srgbClr val="FF0000"/>
                </a:solidFill>
                <a:latin typeface="Times New Roman" panose="02020603050405020304" pitchFamily="18" charset="0"/>
                <a:cs typeface="Times New Roman" panose="02020603050405020304" pitchFamily="18" charset="0"/>
              </a:rPr>
              <a:t>KHỞI ĐỘNG</a:t>
            </a:r>
            <a:endParaRPr lang="en-US" sz="6000" b="1" dirty="0">
              <a:solidFill>
                <a:srgbClr val="FF0000"/>
              </a:solidFill>
              <a:latin typeface="Times New Roman" panose="02020603050405020304" pitchFamily="18" charset="0"/>
              <a:cs typeface="Times New Roman" panose="02020603050405020304" pitchFamily="18" charset="0"/>
            </a:endParaRPr>
          </a:p>
        </p:txBody>
      </p:sp>
      <p:pic>
        <p:nvPicPr>
          <p:cNvPr id="5"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7972" y="683885"/>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24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0"/>
                                        <p:tgtEl>
                                          <p:spTgt spid="5"/>
                                        </p:tgtEl>
                                      </p:cBhvr>
                                    </p:animEffect>
                                    <p:anim calcmode="lin" valueType="num">
                                      <p:cBhvr>
                                        <p:cTn id="8" dur="5000" fill="hold"/>
                                        <p:tgtEl>
                                          <p:spTgt spid="5"/>
                                        </p:tgtEl>
                                        <p:attrNameLst>
                                          <p:attrName>ppt_w</p:attrName>
                                        </p:attrNameLst>
                                      </p:cBhvr>
                                      <p:tavLst>
                                        <p:tav tm="0" fmla="#ppt_w*sin(2.5*pi*$)">
                                          <p:val>
                                            <p:fltVal val="0"/>
                                          </p:val>
                                        </p:tav>
                                        <p:tav tm="100000">
                                          <p:val>
                                            <p:fltVal val="1"/>
                                          </p:val>
                                        </p:tav>
                                      </p:tavLst>
                                    </p:anim>
                                    <p:anim calcmode="lin" valueType="num">
                                      <p:cBhvr>
                                        <p:cTn id="9"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6" y="0"/>
            <a:ext cx="9465972" cy="6948151"/>
          </a:xfrm>
          <a:prstGeom prst="rect">
            <a:avLst/>
          </a:prstGeom>
        </p:spPr>
      </p:pic>
      <p:sp>
        <p:nvSpPr>
          <p:cNvPr id="5123" name="Rectangle 3"/>
          <p:cNvSpPr>
            <a:spLocks noGrp="1" noChangeArrowheads="1"/>
          </p:cNvSpPr>
          <p:nvPr>
            <p:ph sz="half" idx="1"/>
          </p:nvPr>
        </p:nvSpPr>
        <p:spPr>
          <a:xfrm>
            <a:off x="1171575" y="1586666"/>
            <a:ext cx="7547422" cy="3616399"/>
          </a:xfrm>
        </p:spPr>
        <p:txBody>
          <a:bodyPr>
            <a:noAutofit/>
          </a:bodyPr>
          <a:lstStyle/>
          <a:p>
            <a:pPr algn="just" eaLnBrk="1" hangingPunct="1">
              <a:lnSpc>
                <a:spcPct val="80000"/>
              </a:lnSpc>
              <a:buFont typeface="Arial" panose="020B0604020202020204" pitchFamily="34" charset="0"/>
              <a:buNone/>
            </a:pPr>
            <a:r>
              <a:rPr lang="en-US" altLang="en-US" sz="3600" b="1" u="sng" dirty="0" err="1" smtClean="0">
                <a:latin typeface="Times New Roman" panose="02020603050405020304" pitchFamily="18" charset="0"/>
                <a:cs typeface="Times New Roman" panose="02020603050405020304" pitchFamily="18" charset="0"/>
              </a:rPr>
              <a:t>Bài</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smtClean="0">
                <a:latin typeface="Times New Roman" panose="02020603050405020304" pitchFamily="18" charset="0"/>
                <a:cs typeface="Times New Roman" panose="02020603050405020304" pitchFamily="18" charset="0"/>
              </a:rPr>
              <a:t>1/ 12</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Phân</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tích</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cấu</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tạo</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của</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từng</a:t>
            </a:r>
            <a:r>
              <a:rPr lang="en-US" altLang="en-US" sz="3600" b="1" dirty="0">
                <a:latin typeface="Times New Roman" panose="02020603050405020304" pitchFamily="18" charset="0"/>
                <a:cs typeface="Times New Roman" panose="02020603050405020304" pitchFamily="18" charset="0"/>
              </a:rPr>
              <a:t> </a:t>
            </a:r>
            <a:endParaRPr lang="en-US" altLang="en-US" sz="3600" b="1" dirty="0" smtClean="0">
              <a:latin typeface="Times New Roman" panose="02020603050405020304" pitchFamily="18" charset="0"/>
              <a:cs typeface="Times New Roman" panose="02020603050405020304" pitchFamily="18" charset="0"/>
            </a:endParaRPr>
          </a:p>
          <a:p>
            <a:pPr algn="just" eaLnBrk="1" hangingPunct="1">
              <a:lnSpc>
                <a:spcPct val="80000"/>
              </a:lnSpc>
              <a:buFont typeface="Arial" panose="020B0604020202020204" pitchFamily="34" charset="0"/>
              <a:buNone/>
            </a:pPr>
            <a:r>
              <a:rPr lang="en-US" altLang="en-US" sz="3600" b="1" dirty="0" err="1" smtClean="0">
                <a:latin typeface="Times New Roman" panose="02020603050405020304" pitchFamily="18" charset="0"/>
                <a:cs typeface="Times New Roman" panose="02020603050405020304" pitchFamily="18" charset="0"/>
              </a:rPr>
              <a:t>tiếng</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trong</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câu</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tục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ngữ</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dưới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đây</a:t>
            </a:r>
            <a:r>
              <a:rPr lang="en-US" altLang="en-US" sz="3600" b="1" dirty="0">
                <a:latin typeface="Times New Roman" panose="02020603050405020304" pitchFamily="18" charset="0"/>
                <a:cs typeface="Times New Roman" panose="02020603050405020304" pitchFamily="18" charset="0"/>
              </a:rPr>
              <a:t>:</a:t>
            </a:r>
          </a:p>
          <a:p>
            <a:pPr algn="just" eaLnBrk="1" hangingPunct="1">
              <a:lnSpc>
                <a:spcPct val="80000"/>
              </a:lnSpc>
              <a:buFont typeface="Wingdings" panose="05000000000000000000" pitchFamily="2" charset="2"/>
              <a:buNone/>
            </a:pPr>
            <a:r>
              <a:rPr lang="en-US" altLang="en-US" sz="2400" b="1" i="1" dirty="0">
                <a:solidFill>
                  <a:schemeClr val="accent2"/>
                </a:solidFill>
              </a:rPr>
              <a:t>       </a:t>
            </a:r>
          </a:p>
          <a:p>
            <a:pPr algn="just" eaLnBrk="1" hangingPunct="1">
              <a:lnSpc>
                <a:spcPct val="80000"/>
              </a:lnSpc>
              <a:buFont typeface="Wingdings" panose="05000000000000000000" pitchFamily="2" charset="2"/>
              <a:buNone/>
            </a:pPr>
            <a:r>
              <a:rPr lang="en-US" altLang="en-US" sz="2400" b="1" i="1" dirty="0">
                <a:solidFill>
                  <a:schemeClr val="accent2"/>
                </a:solidFill>
              </a:rPr>
              <a:t>      </a:t>
            </a:r>
            <a:r>
              <a:rPr lang="en-US" altLang="en-US" sz="3600" b="1" i="1" dirty="0" err="1">
                <a:solidFill>
                  <a:srgbClr val="FF0000"/>
                </a:solidFill>
                <a:latin typeface="Times New Roman" panose="02020603050405020304" pitchFamily="18" charset="0"/>
                <a:cs typeface="Times New Roman" panose="02020603050405020304" pitchFamily="18" charset="0"/>
              </a:rPr>
              <a:t>Khôn</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ngoan</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đối</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đáp</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người</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ngoài</a:t>
            </a:r>
            <a:endParaRPr lang="en-US" altLang="en-US" sz="3600" b="1" i="1" dirty="0">
              <a:solidFill>
                <a:srgbClr val="FF0000"/>
              </a:solidFill>
              <a:latin typeface="Times New Roman" panose="02020603050405020304" pitchFamily="18" charset="0"/>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Gà</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cùng</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một</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mẹ</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chớ</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hoài</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đá</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nhau</a:t>
            </a:r>
            <a:r>
              <a:rPr lang="en-US" altLang="en-US" sz="3600" b="1" i="1" dirty="0">
                <a:solidFill>
                  <a:srgbClr val="FF0000"/>
                </a:solidFill>
                <a:latin typeface="Times New Roman" panose="02020603050405020304" pitchFamily="18" charset="0"/>
                <a:cs typeface="Times New Roman" panose="02020603050405020304" pitchFamily="18" charset="0"/>
              </a:rPr>
              <a:t>.</a:t>
            </a:r>
          </a:p>
        </p:txBody>
      </p:sp>
      <p:pic>
        <p:nvPicPr>
          <p:cNvPr id="4"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920" y="349035"/>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638258"/>
      </p:ext>
    </p:extLst>
  </p:cSld>
  <p:clrMapOvr>
    <a:masterClrMapping/>
  </p:clrMapOvr>
  <p:transition spd="med">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circle(in)">
                                      <p:cBhvr>
                                        <p:cTn id="7" dur="20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circle(in)">
                                      <p:cBhvr>
                                        <p:cTn id="12" dur="20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circle(in)">
                                      <p:cBhvr>
                                        <p:cTn id="17" dur="2000"/>
                                        <p:tgtEl>
                                          <p:spTgt spid="51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circle(in)">
                                      <p:cBhvr>
                                        <p:cTn id="22" dur="2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16" y="0"/>
            <a:ext cx="9465972" cy="6948151"/>
          </a:xfrm>
          <a:prstGeom prst="rect">
            <a:avLst/>
          </a:prstGeom>
        </p:spPr>
      </p:pic>
      <p:graphicFrame>
        <p:nvGraphicFramePr>
          <p:cNvPr id="125066" name="Group 138"/>
          <p:cNvGraphicFramePr>
            <a:graphicFrameLocks noGrp="1"/>
          </p:cNvGraphicFramePr>
          <p:nvPr>
            <p:ph/>
            <p:extLst>
              <p:ext uri="{D42A27DB-BD31-4B8C-83A1-F6EECF244321}">
                <p14:modId xmlns:p14="http://schemas.microsoft.com/office/powerpoint/2010/main" val="3728536826"/>
              </p:ext>
            </p:extLst>
          </p:nvPr>
        </p:nvGraphicFramePr>
        <p:xfrm>
          <a:off x="1891652" y="831422"/>
          <a:ext cx="6172200" cy="5600580"/>
        </p:xfrm>
        <a:graphic>
          <a:graphicData uri="http://schemas.openxmlformats.org/drawingml/2006/table">
            <a:tbl>
              <a:tblPr/>
              <a:tblGrid>
                <a:gridCol w="1543050">
                  <a:extLst>
                    <a:ext uri="{9D8B030D-6E8A-4147-A177-3AD203B41FA5}">
                      <a16:colId xmlns="" xmlns:a16="http://schemas.microsoft.com/office/drawing/2014/main" val="20000"/>
                    </a:ext>
                  </a:extLst>
                </a:gridCol>
                <a:gridCol w="1543050">
                  <a:extLst>
                    <a:ext uri="{9D8B030D-6E8A-4147-A177-3AD203B41FA5}">
                      <a16:colId xmlns="" xmlns:a16="http://schemas.microsoft.com/office/drawing/2014/main" val="20001"/>
                    </a:ext>
                  </a:extLst>
                </a:gridCol>
                <a:gridCol w="1543050">
                  <a:extLst>
                    <a:ext uri="{9D8B030D-6E8A-4147-A177-3AD203B41FA5}">
                      <a16:colId xmlns="" xmlns:a16="http://schemas.microsoft.com/office/drawing/2014/main" val="20002"/>
                    </a:ext>
                  </a:extLst>
                </a:gridCol>
                <a:gridCol w="1543050">
                  <a:extLst>
                    <a:ext uri="{9D8B030D-6E8A-4147-A177-3AD203B41FA5}">
                      <a16:colId xmlns="" xmlns:a16="http://schemas.microsoft.com/office/drawing/2014/main" val="20003"/>
                    </a:ext>
                  </a:extLst>
                </a:gridCol>
              </a:tblGrid>
              <a:tr h="3210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3333FF"/>
                          </a:solidFill>
                          <a:effectLst/>
                          <a:latin typeface="Times New Roman" panose="02020603050405020304" pitchFamily="18" charset="0"/>
                          <a:cs typeface="Times New Roman" panose="02020603050405020304" pitchFamily="18" charset="0"/>
                        </a:rPr>
                        <a:t>TIẾNG</a:t>
                      </a: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ÂM ĐẦU</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VẦN</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66"/>
                          </a:solidFill>
                          <a:effectLst/>
                          <a:latin typeface="Times New Roman" panose="02020603050405020304" pitchFamily="18" charset="0"/>
                          <a:cs typeface="Times New Roman" panose="02020603050405020304" pitchFamily="18" charset="0"/>
                        </a:rPr>
                        <a:t>THANH</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3"/>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4"/>
                  </a:ext>
                </a:extLst>
              </a:tr>
            </a:tbl>
          </a:graphicData>
        </a:graphic>
      </p:graphicFrame>
      <p:grpSp>
        <p:nvGrpSpPr>
          <p:cNvPr id="2" name="Group 1"/>
          <p:cNvGrpSpPr/>
          <p:nvPr/>
        </p:nvGrpSpPr>
        <p:grpSpPr>
          <a:xfrm>
            <a:off x="2030170" y="1173328"/>
            <a:ext cx="1515322" cy="5239082"/>
            <a:chOff x="1772590" y="1173328"/>
            <a:chExt cx="1515322" cy="5239082"/>
          </a:xfrm>
        </p:grpSpPr>
        <p:sp>
          <p:nvSpPr>
            <p:cNvPr id="8276" name="Text Box 85"/>
            <p:cNvSpPr txBox="1">
              <a:spLocks noChangeArrowheads="1"/>
            </p:cNvSpPr>
            <p:nvPr/>
          </p:nvSpPr>
          <p:spPr bwMode="auto">
            <a:xfrm>
              <a:off x="1819276" y="1932366"/>
              <a:ext cx="14287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đối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77" name="Text Box 86"/>
            <p:cNvSpPr txBox="1">
              <a:spLocks noChangeArrowheads="1"/>
            </p:cNvSpPr>
            <p:nvPr/>
          </p:nvSpPr>
          <p:spPr bwMode="auto">
            <a:xfrm>
              <a:off x="1849982" y="2288973"/>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đáp</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78" name="Text Box 87"/>
            <p:cNvSpPr txBox="1">
              <a:spLocks noChangeArrowheads="1"/>
            </p:cNvSpPr>
            <p:nvPr/>
          </p:nvSpPr>
          <p:spPr bwMode="auto">
            <a:xfrm>
              <a:off x="1779390" y="2653207"/>
              <a:ext cx="15085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người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79" name="Text Box 88"/>
            <p:cNvSpPr txBox="1">
              <a:spLocks noChangeArrowheads="1"/>
            </p:cNvSpPr>
            <p:nvPr/>
          </p:nvSpPr>
          <p:spPr bwMode="auto">
            <a:xfrm>
              <a:off x="1772590" y="3004557"/>
              <a:ext cx="12703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ngoài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0" name="Text Box 89"/>
            <p:cNvSpPr txBox="1">
              <a:spLocks noChangeArrowheads="1"/>
            </p:cNvSpPr>
            <p:nvPr/>
          </p:nvSpPr>
          <p:spPr bwMode="auto">
            <a:xfrm>
              <a:off x="1958133" y="3379169"/>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gà</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1" name="Text Box 90"/>
            <p:cNvSpPr txBox="1">
              <a:spLocks noChangeArrowheads="1"/>
            </p:cNvSpPr>
            <p:nvPr/>
          </p:nvSpPr>
          <p:spPr bwMode="auto">
            <a:xfrm>
              <a:off x="1779390" y="4139444"/>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một</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2" name="Text Box 91"/>
            <p:cNvSpPr txBox="1">
              <a:spLocks noChangeArrowheads="1"/>
            </p:cNvSpPr>
            <p:nvPr/>
          </p:nvSpPr>
          <p:spPr bwMode="auto">
            <a:xfrm>
              <a:off x="1835670" y="3744901"/>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cùng</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3" name="Text Box 92"/>
            <p:cNvSpPr txBox="1">
              <a:spLocks noChangeArrowheads="1"/>
            </p:cNvSpPr>
            <p:nvPr/>
          </p:nvSpPr>
          <p:spPr bwMode="auto">
            <a:xfrm>
              <a:off x="1849982" y="4499634"/>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mẹ</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4" name="Text Box 93"/>
            <p:cNvSpPr txBox="1">
              <a:spLocks noChangeArrowheads="1"/>
            </p:cNvSpPr>
            <p:nvPr/>
          </p:nvSpPr>
          <p:spPr bwMode="auto">
            <a:xfrm>
              <a:off x="1837941" y="4879629"/>
              <a:ext cx="11906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chớ</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5" name="Text Box 94"/>
            <p:cNvSpPr txBox="1">
              <a:spLocks noChangeArrowheads="1"/>
            </p:cNvSpPr>
            <p:nvPr/>
          </p:nvSpPr>
          <p:spPr bwMode="auto">
            <a:xfrm>
              <a:off x="1835670" y="5255858"/>
              <a:ext cx="14287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hoài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6" name="Text Box 95"/>
            <p:cNvSpPr txBox="1">
              <a:spLocks noChangeArrowheads="1"/>
            </p:cNvSpPr>
            <p:nvPr/>
          </p:nvSpPr>
          <p:spPr bwMode="auto">
            <a:xfrm>
              <a:off x="1891652" y="5607208"/>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chemeClr val="tx1"/>
                  </a:solidFill>
                  <a:latin typeface="Times New Roman" panose="02020603050405020304" pitchFamily="18" charset="0"/>
                  <a:cs typeface="Times New Roman" panose="02020603050405020304" pitchFamily="18" charset="0"/>
                </a:rPr>
                <a:t>đá</a:t>
              </a:r>
            </a:p>
          </p:txBody>
        </p:sp>
        <p:sp>
          <p:nvSpPr>
            <p:cNvPr id="8287" name="Text Box 96"/>
            <p:cNvSpPr txBox="1">
              <a:spLocks noChangeArrowheads="1"/>
            </p:cNvSpPr>
            <p:nvPr/>
          </p:nvSpPr>
          <p:spPr bwMode="auto">
            <a:xfrm>
              <a:off x="1849982" y="5950745"/>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nhau</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8" name="Text Box 135"/>
            <p:cNvSpPr txBox="1">
              <a:spLocks noChangeArrowheads="1"/>
            </p:cNvSpPr>
            <p:nvPr/>
          </p:nvSpPr>
          <p:spPr bwMode="auto">
            <a:xfrm>
              <a:off x="1819276" y="1531126"/>
              <a:ext cx="1397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ngoan</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9" name="Text Box 140"/>
            <p:cNvSpPr txBox="1">
              <a:spLocks noChangeArrowheads="1"/>
            </p:cNvSpPr>
            <p:nvPr/>
          </p:nvSpPr>
          <p:spPr bwMode="auto">
            <a:xfrm>
              <a:off x="1849982" y="1173328"/>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khôn</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grpSp>
      <p:sp>
        <p:nvSpPr>
          <p:cNvPr id="67" name="Rectangle 32"/>
          <p:cNvSpPr>
            <a:spLocks noChangeArrowheads="1"/>
          </p:cNvSpPr>
          <p:nvPr/>
        </p:nvSpPr>
        <p:spPr bwMode="auto">
          <a:xfrm>
            <a:off x="1593760" y="592397"/>
            <a:ext cx="6858000" cy="6000750"/>
          </a:xfrm>
          <a:prstGeom prst="rect">
            <a:avLst/>
          </a:prstGeom>
          <a:noFill/>
          <a:ln w="76200" cap="rnd" cmpd="dbl">
            <a:solidFill>
              <a:srgbClr val="66FFFF"/>
            </a:solidFill>
            <a:prstDash val="sysDot"/>
            <a:miter lim="800000"/>
            <a:headEnd/>
            <a:tailEnd/>
          </a:ln>
          <a:effectLst>
            <a:glow rad="228600">
              <a:schemeClr val="accent5">
                <a:satMod val="175000"/>
                <a:alpha val="40000"/>
              </a:schemeClr>
            </a:glow>
          </a:effectLst>
        </p:spPr>
        <p:txBody>
          <a:bodyPr wrap="none" anchor="ctr"/>
          <a:lstStyle/>
          <a:p>
            <a:pPr>
              <a:defRPr/>
            </a:pPr>
            <a:endParaRPr lang="en-US" sz="1350">
              <a:latin typeface="Arial" charset="0"/>
              <a:cs typeface="Arial" charset="0"/>
            </a:endParaRPr>
          </a:p>
        </p:txBody>
      </p:sp>
      <p:pic>
        <p:nvPicPr>
          <p:cNvPr id="18" name="Picture 2" descr="C:\Users\Admin\Downloads\logo tran binh ttron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520" y="533686"/>
            <a:ext cx="983129" cy="980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95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0"/>
                                        <p:tgtEl>
                                          <p:spTgt spid="18"/>
                                        </p:tgtEl>
                                      </p:cBhvr>
                                    </p:animEffect>
                                    <p:anim calcmode="lin" valueType="num">
                                      <p:cBhvr>
                                        <p:cTn id="8" dur="5000" fill="hold"/>
                                        <p:tgtEl>
                                          <p:spTgt spid="18"/>
                                        </p:tgtEl>
                                        <p:attrNameLst>
                                          <p:attrName>ppt_w</p:attrName>
                                        </p:attrNameLst>
                                      </p:cBhvr>
                                      <p:tavLst>
                                        <p:tav tm="0" fmla="#ppt_w*sin(2.5*pi*$)">
                                          <p:val>
                                            <p:fltVal val="0"/>
                                          </p:val>
                                        </p:tav>
                                        <p:tav tm="100000">
                                          <p:val>
                                            <p:fltVal val="1"/>
                                          </p:val>
                                        </p:tav>
                                      </p:tavLst>
                                    </p:anim>
                                    <p:anim calcmode="lin" valueType="num">
                                      <p:cBhvr>
                                        <p:cTn id="9" dur="5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16" y="0"/>
            <a:ext cx="9465972" cy="6948151"/>
          </a:xfrm>
          <a:prstGeom prst="rect">
            <a:avLst/>
          </a:prstGeom>
        </p:spPr>
      </p:pic>
      <p:graphicFrame>
        <p:nvGraphicFramePr>
          <p:cNvPr id="125066" name="Group 138"/>
          <p:cNvGraphicFramePr>
            <a:graphicFrameLocks noGrp="1"/>
          </p:cNvGraphicFramePr>
          <p:nvPr>
            <p:ph/>
            <p:extLst>
              <p:ext uri="{D42A27DB-BD31-4B8C-83A1-F6EECF244321}">
                <p14:modId xmlns:p14="http://schemas.microsoft.com/office/powerpoint/2010/main" val="84578347"/>
              </p:ext>
            </p:extLst>
          </p:nvPr>
        </p:nvGraphicFramePr>
        <p:xfrm>
          <a:off x="1891652" y="831422"/>
          <a:ext cx="6172200" cy="5600580"/>
        </p:xfrm>
        <a:graphic>
          <a:graphicData uri="http://schemas.openxmlformats.org/drawingml/2006/table">
            <a:tbl>
              <a:tblPr/>
              <a:tblGrid>
                <a:gridCol w="1543050">
                  <a:extLst>
                    <a:ext uri="{9D8B030D-6E8A-4147-A177-3AD203B41FA5}">
                      <a16:colId xmlns="" xmlns:a16="http://schemas.microsoft.com/office/drawing/2014/main" val="20000"/>
                    </a:ext>
                  </a:extLst>
                </a:gridCol>
                <a:gridCol w="1543050">
                  <a:extLst>
                    <a:ext uri="{9D8B030D-6E8A-4147-A177-3AD203B41FA5}">
                      <a16:colId xmlns="" xmlns:a16="http://schemas.microsoft.com/office/drawing/2014/main" val="20001"/>
                    </a:ext>
                  </a:extLst>
                </a:gridCol>
                <a:gridCol w="1543050">
                  <a:extLst>
                    <a:ext uri="{9D8B030D-6E8A-4147-A177-3AD203B41FA5}">
                      <a16:colId xmlns="" xmlns:a16="http://schemas.microsoft.com/office/drawing/2014/main" val="20002"/>
                    </a:ext>
                  </a:extLst>
                </a:gridCol>
                <a:gridCol w="1543050">
                  <a:extLst>
                    <a:ext uri="{9D8B030D-6E8A-4147-A177-3AD203B41FA5}">
                      <a16:colId xmlns="" xmlns:a16="http://schemas.microsoft.com/office/drawing/2014/main" val="20003"/>
                    </a:ext>
                  </a:extLst>
                </a:gridCol>
              </a:tblGrid>
              <a:tr h="3210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3333FF"/>
                          </a:solidFill>
                          <a:effectLst/>
                          <a:latin typeface="Times New Roman" panose="02020603050405020304" pitchFamily="18" charset="0"/>
                          <a:cs typeface="Times New Roman" panose="02020603050405020304" pitchFamily="18" charset="0"/>
                        </a:rPr>
                        <a:t>TIẾNG</a:t>
                      </a: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ÂM ĐẦU</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VẦN</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THANH</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kh</a:t>
                      </a:r>
                      <a:endPar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ôn</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ngang</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a:t>
                      </a:r>
                      <a:endPar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oan</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ngang</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đ</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ôi</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sắc</a:t>
                      </a:r>
                      <a:r>
                        <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 </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đ</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ap</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sắc</a:t>
                      </a:r>
                      <a:r>
                        <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 </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a:t>
                      </a:r>
                      <a:endPar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ươi</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huyền</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a:t>
                      </a:r>
                      <a:endPar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oai</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huyền</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g</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a</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huyền</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c</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ung</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huyền</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m</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ôt</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nặng</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m</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e</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nặng</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c</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ơ</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sắc</a:t>
                      </a:r>
                      <a:r>
                        <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 </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h</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00B050"/>
                          </a:solidFill>
                          <a:effectLst/>
                          <a:latin typeface="Times New Roman" panose="02020603050405020304" pitchFamily="18" charset="0"/>
                          <a:cs typeface="Times New Roman" panose="02020603050405020304" pitchFamily="18" charset="0"/>
                        </a:rPr>
                        <a:t>oai</a:t>
                      </a:r>
                      <a:endPar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huyền</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đ</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a</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sắc</a:t>
                      </a:r>
                      <a:r>
                        <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 </a:t>
                      </a: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3"/>
                  </a:ext>
                </a:extLst>
              </a:tr>
              <a:tr h="3084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34286" marB="342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a:t>
                      </a:r>
                      <a:endParaRPr kumimoji="0" 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au</a:t>
                      </a:r>
                    </a:p>
                  </a:txBody>
                  <a:tcPr marL="68580" marR="68580" marT="34286" marB="342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dirty="0" err="1" smtClean="0">
                          <a:ln>
                            <a:noFill/>
                          </a:ln>
                          <a:solidFill>
                            <a:srgbClr val="7030A0"/>
                          </a:solidFill>
                          <a:effectLst/>
                          <a:latin typeface="Times New Roman" panose="02020603050405020304" pitchFamily="18" charset="0"/>
                          <a:cs typeface="Times New Roman" panose="02020603050405020304" pitchFamily="18" charset="0"/>
                        </a:rPr>
                        <a:t>ngang</a:t>
                      </a:r>
                      <a:endParaRPr kumimoji="0" lang="en-US" sz="20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a:txBody>
                  <a:tcPr marL="68580" marR="68580" marT="34286" marB="342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4"/>
                  </a:ext>
                </a:extLst>
              </a:tr>
            </a:tbl>
          </a:graphicData>
        </a:graphic>
      </p:graphicFrame>
      <p:grpSp>
        <p:nvGrpSpPr>
          <p:cNvPr id="2" name="Group 1"/>
          <p:cNvGrpSpPr/>
          <p:nvPr/>
        </p:nvGrpSpPr>
        <p:grpSpPr>
          <a:xfrm>
            <a:off x="2030170" y="1173328"/>
            <a:ext cx="1515322" cy="5239082"/>
            <a:chOff x="1772590" y="1173328"/>
            <a:chExt cx="1515322" cy="5239082"/>
          </a:xfrm>
        </p:grpSpPr>
        <p:sp>
          <p:nvSpPr>
            <p:cNvPr id="8276" name="Text Box 85"/>
            <p:cNvSpPr txBox="1">
              <a:spLocks noChangeArrowheads="1"/>
            </p:cNvSpPr>
            <p:nvPr/>
          </p:nvSpPr>
          <p:spPr bwMode="auto">
            <a:xfrm>
              <a:off x="1819276" y="1932366"/>
              <a:ext cx="14287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đối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77" name="Text Box 86"/>
            <p:cNvSpPr txBox="1">
              <a:spLocks noChangeArrowheads="1"/>
            </p:cNvSpPr>
            <p:nvPr/>
          </p:nvSpPr>
          <p:spPr bwMode="auto">
            <a:xfrm>
              <a:off x="1849982" y="2288973"/>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đáp</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78" name="Text Box 87"/>
            <p:cNvSpPr txBox="1">
              <a:spLocks noChangeArrowheads="1"/>
            </p:cNvSpPr>
            <p:nvPr/>
          </p:nvSpPr>
          <p:spPr bwMode="auto">
            <a:xfrm>
              <a:off x="1779390" y="2653207"/>
              <a:ext cx="15085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người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79" name="Text Box 88"/>
            <p:cNvSpPr txBox="1">
              <a:spLocks noChangeArrowheads="1"/>
            </p:cNvSpPr>
            <p:nvPr/>
          </p:nvSpPr>
          <p:spPr bwMode="auto">
            <a:xfrm>
              <a:off x="1772590" y="3004557"/>
              <a:ext cx="12703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ngoài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0" name="Text Box 89"/>
            <p:cNvSpPr txBox="1">
              <a:spLocks noChangeArrowheads="1"/>
            </p:cNvSpPr>
            <p:nvPr/>
          </p:nvSpPr>
          <p:spPr bwMode="auto">
            <a:xfrm>
              <a:off x="1958133" y="3379169"/>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gà</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1" name="Text Box 90"/>
            <p:cNvSpPr txBox="1">
              <a:spLocks noChangeArrowheads="1"/>
            </p:cNvSpPr>
            <p:nvPr/>
          </p:nvSpPr>
          <p:spPr bwMode="auto">
            <a:xfrm>
              <a:off x="1779390" y="4139444"/>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một</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2" name="Text Box 91"/>
            <p:cNvSpPr txBox="1">
              <a:spLocks noChangeArrowheads="1"/>
            </p:cNvSpPr>
            <p:nvPr/>
          </p:nvSpPr>
          <p:spPr bwMode="auto">
            <a:xfrm>
              <a:off x="1835670" y="3744901"/>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cùng</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3" name="Text Box 92"/>
            <p:cNvSpPr txBox="1">
              <a:spLocks noChangeArrowheads="1"/>
            </p:cNvSpPr>
            <p:nvPr/>
          </p:nvSpPr>
          <p:spPr bwMode="auto">
            <a:xfrm>
              <a:off x="1849982" y="4499634"/>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mẹ</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4" name="Text Box 93"/>
            <p:cNvSpPr txBox="1">
              <a:spLocks noChangeArrowheads="1"/>
            </p:cNvSpPr>
            <p:nvPr/>
          </p:nvSpPr>
          <p:spPr bwMode="auto">
            <a:xfrm>
              <a:off x="1837941" y="4879629"/>
              <a:ext cx="11906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chớ</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5" name="Text Box 94"/>
            <p:cNvSpPr txBox="1">
              <a:spLocks noChangeArrowheads="1"/>
            </p:cNvSpPr>
            <p:nvPr/>
          </p:nvSpPr>
          <p:spPr bwMode="auto">
            <a:xfrm>
              <a:off x="1835670" y="5255858"/>
              <a:ext cx="14287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hoài</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6" name="Text Box 95"/>
            <p:cNvSpPr txBox="1">
              <a:spLocks noChangeArrowheads="1"/>
            </p:cNvSpPr>
            <p:nvPr/>
          </p:nvSpPr>
          <p:spPr bwMode="auto">
            <a:xfrm>
              <a:off x="1891652" y="5607208"/>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chemeClr val="tx1"/>
                  </a:solidFill>
                  <a:latin typeface="Times New Roman" panose="02020603050405020304" pitchFamily="18" charset="0"/>
                  <a:cs typeface="Times New Roman" panose="02020603050405020304" pitchFamily="18" charset="0"/>
                </a:rPr>
                <a:t>đá</a:t>
              </a:r>
            </a:p>
          </p:txBody>
        </p:sp>
        <p:sp>
          <p:nvSpPr>
            <p:cNvPr id="8287" name="Text Box 96"/>
            <p:cNvSpPr txBox="1">
              <a:spLocks noChangeArrowheads="1"/>
            </p:cNvSpPr>
            <p:nvPr/>
          </p:nvSpPr>
          <p:spPr bwMode="auto">
            <a:xfrm>
              <a:off x="1849982" y="5950745"/>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nhau</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8" name="Text Box 135"/>
            <p:cNvSpPr txBox="1">
              <a:spLocks noChangeArrowheads="1"/>
            </p:cNvSpPr>
            <p:nvPr/>
          </p:nvSpPr>
          <p:spPr bwMode="auto">
            <a:xfrm>
              <a:off x="1819276" y="1531126"/>
              <a:ext cx="1397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ngoan</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8289" name="Text Box 140"/>
            <p:cNvSpPr txBox="1">
              <a:spLocks noChangeArrowheads="1"/>
            </p:cNvSpPr>
            <p:nvPr/>
          </p:nvSpPr>
          <p:spPr bwMode="auto">
            <a:xfrm>
              <a:off x="1849982" y="1173328"/>
              <a:ext cx="1032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dirty="0" err="1">
                  <a:solidFill>
                    <a:schemeClr val="tx1"/>
                  </a:solidFill>
                  <a:latin typeface="Times New Roman" panose="02020603050405020304" pitchFamily="18" charset="0"/>
                  <a:cs typeface="Times New Roman" panose="02020603050405020304" pitchFamily="18" charset="0"/>
                </a:rPr>
                <a:t>khôn</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grpSp>
      <p:sp>
        <p:nvSpPr>
          <p:cNvPr id="67" name="Rectangle 32"/>
          <p:cNvSpPr>
            <a:spLocks noChangeArrowheads="1"/>
          </p:cNvSpPr>
          <p:nvPr/>
        </p:nvSpPr>
        <p:spPr bwMode="auto">
          <a:xfrm>
            <a:off x="1593760" y="592397"/>
            <a:ext cx="6858000" cy="6000750"/>
          </a:xfrm>
          <a:prstGeom prst="rect">
            <a:avLst/>
          </a:prstGeom>
          <a:noFill/>
          <a:ln w="76200" cap="rnd" cmpd="dbl">
            <a:solidFill>
              <a:srgbClr val="66FFFF"/>
            </a:solidFill>
            <a:prstDash val="sysDot"/>
            <a:miter lim="800000"/>
            <a:headEnd/>
            <a:tailEnd/>
          </a:ln>
          <a:effectLst>
            <a:glow rad="228600">
              <a:schemeClr val="accent5">
                <a:satMod val="175000"/>
                <a:alpha val="40000"/>
              </a:schemeClr>
            </a:glow>
          </a:effectLst>
        </p:spPr>
        <p:txBody>
          <a:bodyPr wrap="none" anchor="ctr"/>
          <a:lstStyle/>
          <a:p>
            <a:pPr>
              <a:defRPr/>
            </a:pPr>
            <a:endParaRPr lang="en-US" sz="1350">
              <a:latin typeface="Arial" charset="0"/>
              <a:cs typeface="Arial" charset="0"/>
            </a:endParaRPr>
          </a:p>
        </p:txBody>
      </p:sp>
      <p:pic>
        <p:nvPicPr>
          <p:cNvPr id="18" name="Picture 2" descr="C:\Users\Admin\Downloads\logo tran binh ttron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520" y="533686"/>
            <a:ext cx="983129" cy="980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14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0"/>
                                        <p:tgtEl>
                                          <p:spTgt spid="18"/>
                                        </p:tgtEl>
                                      </p:cBhvr>
                                    </p:animEffect>
                                    <p:anim calcmode="lin" valueType="num">
                                      <p:cBhvr>
                                        <p:cTn id="8" dur="5000" fill="hold"/>
                                        <p:tgtEl>
                                          <p:spTgt spid="18"/>
                                        </p:tgtEl>
                                        <p:attrNameLst>
                                          <p:attrName>ppt_w</p:attrName>
                                        </p:attrNameLst>
                                      </p:cBhvr>
                                      <p:tavLst>
                                        <p:tav tm="0" fmla="#ppt_w*sin(2.5*pi*$)">
                                          <p:val>
                                            <p:fltVal val="0"/>
                                          </p:val>
                                        </p:tav>
                                        <p:tav tm="100000">
                                          <p:val>
                                            <p:fltVal val="1"/>
                                          </p:val>
                                        </p:tav>
                                      </p:tavLst>
                                    </p:anim>
                                    <p:anim calcmode="lin" valueType="num">
                                      <p:cBhvr>
                                        <p:cTn id="9" dur="5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heel(1)">
                                      <p:cBhvr>
                                        <p:cTn id="14" dur="2000"/>
                                        <p:tgtEl>
                                          <p:spTgt spid="2"/>
                                        </p:tgtEl>
                                      </p:cBhvr>
                                    </p:animEffect>
                                  </p:childTnLst>
                                </p:cTn>
                              </p:par>
                              <p:par>
                                <p:cTn id="15" presetID="21" presetClass="entr" presetSubtype="1" fill="hold" nodeType="withEffect">
                                  <p:stCondLst>
                                    <p:cond delay="0"/>
                                  </p:stCondLst>
                                  <p:childTnLst>
                                    <p:set>
                                      <p:cBhvr>
                                        <p:cTn id="16" dur="1" fill="hold">
                                          <p:stCondLst>
                                            <p:cond delay="0"/>
                                          </p:stCondLst>
                                        </p:cTn>
                                        <p:tgtEl>
                                          <p:spTgt spid="125066"/>
                                        </p:tgtEl>
                                        <p:attrNameLst>
                                          <p:attrName>style.visibility</p:attrName>
                                        </p:attrNameLst>
                                      </p:cBhvr>
                                      <p:to>
                                        <p:strVal val="visible"/>
                                      </p:to>
                                    </p:set>
                                    <p:animEffect transition="in" filter="wheel(1)">
                                      <p:cBhvr>
                                        <p:cTn id="17" dur="2000"/>
                                        <p:tgtEl>
                                          <p:spTgt spid="125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8575"/>
            <a:ext cx="9110663" cy="68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339404" y="1481522"/>
            <a:ext cx="4481846" cy="830997"/>
          </a:xfrm>
          <a:prstGeom prst="rect">
            <a:avLst/>
          </a:prstGeom>
          <a:noFill/>
        </p:spPr>
        <p:txBody>
          <a:bodyPr wrap="square" rtlCol="0">
            <a:spAutoFit/>
          </a:bodyPr>
          <a:lstStyle/>
          <a:p>
            <a:r>
              <a:rPr lang="en-US" sz="4800" b="1" dirty="0" smtClean="0">
                <a:solidFill>
                  <a:srgbClr val="0070C0"/>
                </a:solidFill>
                <a:latin typeface="Times New Roman" panose="02020603050405020304" pitchFamily="18" charset="0"/>
                <a:cs typeface="Times New Roman" panose="02020603050405020304" pitchFamily="18" charset="0"/>
              </a:rPr>
              <a:t>HOẠT ĐỘNG 2 </a:t>
            </a:r>
            <a:endParaRPr lang="en-US" sz="4800" b="1" dirty="0">
              <a:solidFill>
                <a:srgbClr val="0070C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12124" y="2679876"/>
            <a:ext cx="6336406" cy="1938992"/>
          </a:xfrm>
          <a:prstGeom prst="rect">
            <a:avLst/>
          </a:prstGeom>
          <a:noFill/>
        </p:spPr>
        <p:txBody>
          <a:bodyPr wrap="square" rtlCol="0">
            <a:spAutoFit/>
          </a:bodyPr>
          <a:lstStyle/>
          <a:p>
            <a:pPr algn="ctr"/>
            <a:r>
              <a:rPr lang="en-US" sz="6000" b="1" dirty="0" smtClean="0">
                <a:solidFill>
                  <a:srgbClr val="FF0000"/>
                </a:solidFill>
                <a:latin typeface="Times New Roman" panose="02020603050405020304" pitchFamily="18" charset="0"/>
                <a:cs typeface="Times New Roman" panose="02020603050405020304" pitchFamily="18" charset="0"/>
              </a:rPr>
              <a:t>VƯỢT CHƯỚNG NGẠI VẬT</a:t>
            </a:r>
            <a:endParaRPr lang="en-US" sz="6000" b="1" dirty="0">
              <a:solidFill>
                <a:srgbClr val="FF0000"/>
              </a:solidFill>
              <a:latin typeface="Times New Roman" panose="02020603050405020304" pitchFamily="18" charset="0"/>
              <a:cs typeface="Times New Roman" panose="02020603050405020304" pitchFamily="18" charset="0"/>
            </a:endParaRPr>
          </a:p>
        </p:txBody>
      </p:sp>
      <p:pic>
        <p:nvPicPr>
          <p:cNvPr id="5"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18" y="569742"/>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47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0"/>
                                        <p:tgtEl>
                                          <p:spTgt spid="5"/>
                                        </p:tgtEl>
                                      </p:cBhvr>
                                    </p:animEffect>
                                    <p:anim calcmode="lin" valueType="num">
                                      <p:cBhvr>
                                        <p:cTn id="8" dur="5000" fill="hold"/>
                                        <p:tgtEl>
                                          <p:spTgt spid="5"/>
                                        </p:tgtEl>
                                        <p:attrNameLst>
                                          <p:attrName>ppt_w</p:attrName>
                                        </p:attrNameLst>
                                      </p:cBhvr>
                                      <p:tavLst>
                                        <p:tav tm="0" fmla="#ppt_w*sin(2.5*pi*$)">
                                          <p:val>
                                            <p:fltVal val="0"/>
                                          </p:val>
                                        </p:tav>
                                        <p:tav tm="100000">
                                          <p:val>
                                            <p:fltVal val="1"/>
                                          </p:val>
                                        </p:tav>
                                      </p:tavLst>
                                    </p:anim>
                                    <p:anim calcmode="lin" valueType="num">
                                      <p:cBhvr>
                                        <p:cTn id="9"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986" y="0"/>
            <a:ext cx="9465972" cy="6948151"/>
          </a:xfrm>
          <a:prstGeom prst="rect">
            <a:avLst/>
          </a:prstGeom>
        </p:spPr>
      </p:pic>
      <p:sp>
        <p:nvSpPr>
          <p:cNvPr id="45061" name="Text Box 5"/>
          <p:cNvSpPr txBox="1">
            <a:spLocks noChangeArrowheads="1"/>
          </p:cNvSpPr>
          <p:nvPr/>
        </p:nvSpPr>
        <p:spPr bwMode="auto">
          <a:xfrm>
            <a:off x="1745593" y="935787"/>
            <a:ext cx="68580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3200" b="1" u="sng" dirty="0" err="1">
                <a:solidFill>
                  <a:schemeClr val="tx1"/>
                </a:solidFill>
                <a:latin typeface="Times New Roman" panose="02020603050405020304" pitchFamily="18" charset="0"/>
                <a:cs typeface="Times New Roman" panose="02020603050405020304" pitchFamily="18" charset="0"/>
              </a:rPr>
              <a:t>Bài</a:t>
            </a:r>
            <a:r>
              <a:rPr lang="en-US" altLang="en-US" sz="3200" b="1" u="sng" dirty="0">
                <a:solidFill>
                  <a:schemeClr val="tx1"/>
                </a:solidFill>
                <a:latin typeface="Times New Roman" panose="02020603050405020304" pitchFamily="18" charset="0"/>
                <a:cs typeface="Times New Roman" panose="02020603050405020304" pitchFamily="18" charset="0"/>
              </a:rPr>
              <a:t> </a:t>
            </a:r>
            <a:r>
              <a:rPr lang="en-US" altLang="en-US" sz="3200" b="1" u="sng" dirty="0" smtClean="0">
                <a:solidFill>
                  <a:schemeClr val="tx1"/>
                </a:solidFill>
                <a:latin typeface="Times New Roman" panose="02020603050405020304" pitchFamily="18" charset="0"/>
                <a:cs typeface="Times New Roman" panose="02020603050405020304" pitchFamily="18" charset="0"/>
              </a:rPr>
              <a:t>2/ 12</a:t>
            </a:r>
            <a:r>
              <a:rPr lang="en-US" altLang="en-US" sz="3200" b="1" dirty="0" smtClean="0">
                <a:solidFill>
                  <a:schemeClr val="tx1"/>
                </a:solidFill>
                <a:latin typeface="Times New Roman" panose="02020603050405020304" pitchFamily="18" charset="0"/>
                <a:cs typeface="Times New Roman" panose="02020603050405020304" pitchFamily="18" charset="0"/>
              </a:rPr>
              <a:t> </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Tìm</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những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tiếng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bắt</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vần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với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nhau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trong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câu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tục</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ngữ</a:t>
            </a:r>
            <a:r>
              <a:rPr lang="en-US" altLang="en-US" sz="3200" b="1" dirty="0">
                <a:solidFill>
                  <a:schemeClr val="tx1"/>
                </a:solidFill>
                <a:latin typeface="Times New Roman" panose="02020603050405020304" pitchFamily="18" charset="0"/>
                <a:cs typeface="Times New Roman" panose="02020603050405020304" pitchFamily="18" charset="0"/>
              </a:rPr>
              <a:t> :</a:t>
            </a:r>
          </a:p>
          <a:p>
            <a:pPr algn="ctr" eaLnBrk="1" hangingPunct="1">
              <a:spcBef>
                <a:spcPct val="50000"/>
              </a:spcBef>
            </a:pPr>
            <a:r>
              <a:rPr lang="en-US" altLang="en-US" sz="3200" b="1" i="1" dirty="0" err="1">
                <a:solidFill>
                  <a:srgbClr val="FF0000"/>
                </a:solidFill>
                <a:latin typeface="Times New Roman" panose="02020603050405020304" pitchFamily="18" charset="0"/>
                <a:cs typeface="Times New Roman" panose="02020603050405020304" pitchFamily="18" charset="0"/>
              </a:rPr>
              <a:t>Khôn</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ngoan</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đối</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đáp</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người</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ngoài</a:t>
            </a:r>
            <a:endParaRPr lang="en-US" altLang="en-US" sz="3200" b="1" i="1" dirty="0">
              <a:solidFill>
                <a:srgbClr val="FF0000"/>
              </a:solidFill>
              <a:latin typeface="Times New Roman" panose="02020603050405020304" pitchFamily="18" charset="0"/>
              <a:cs typeface="Times New Roman" panose="02020603050405020304" pitchFamily="18" charset="0"/>
            </a:endParaRPr>
          </a:p>
          <a:p>
            <a:pPr algn="ctr" eaLnBrk="1" hangingPunct="1">
              <a:spcBef>
                <a:spcPct val="50000"/>
              </a:spcBef>
            </a:pPr>
            <a:r>
              <a:rPr lang="en-US" altLang="en-US" sz="3200" b="1" i="1" dirty="0" err="1">
                <a:solidFill>
                  <a:srgbClr val="FF0000"/>
                </a:solidFill>
                <a:latin typeface="Times New Roman" panose="02020603050405020304" pitchFamily="18" charset="0"/>
                <a:cs typeface="Times New Roman" panose="02020603050405020304" pitchFamily="18" charset="0"/>
              </a:rPr>
              <a:t>Gà</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cùng</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một</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mẹ</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chớ</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hoài</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đá</a:t>
            </a:r>
            <a:r>
              <a:rPr lang="en-US" altLang="en-US" sz="3200" b="1" i="1" dirty="0">
                <a:solidFill>
                  <a:srgbClr val="FF0000"/>
                </a:solidFill>
                <a:latin typeface="Times New Roman" panose="02020603050405020304" pitchFamily="18" charset="0"/>
                <a:cs typeface="Times New Roman" panose="02020603050405020304" pitchFamily="18" charset="0"/>
              </a:rPr>
              <a:t> </a:t>
            </a:r>
            <a:r>
              <a:rPr lang="en-US" altLang="en-US" sz="3200" b="1" i="1" dirty="0" err="1">
                <a:solidFill>
                  <a:srgbClr val="FF0000"/>
                </a:solidFill>
                <a:latin typeface="Times New Roman" panose="02020603050405020304" pitchFamily="18" charset="0"/>
                <a:cs typeface="Times New Roman" panose="02020603050405020304" pitchFamily="18" charset="0"/>
              </a:rPr>
              <a:t>nhau</a:t>
            </a:r>
            <a:r>
              <a:rPr lang="en-US" altLang="en-US" sz="3200" b="1" i="1" dirty="0">
                <a:solidFill>
                  <a:srgbClr val="FF0000"/>
                </a:solidFill>
                <a:latin typeface="Times New Roman" panose="02020603050405020304" pitchFamily="18" charset="0"/>
                <a:cs typeface="Times New Roman" panose="02020603050405020304" pitchFamily="18" charset="0"/>
              </a:rPr>
              <a:t>.</a:t>
            </a:r>
          </a:p>
        </p:txBody>
      </p:sp>
      <p:sp>
        <p:nvSpPr>
          <p:cNvPr id="45063" name="Text Box 7"/>
          <p:cNvSpPr txBox="1">
            <a:spLocks noChangeArrowheads="1"/>
          </p:cNvSpPr>
          <p:nvPr/>
        </p:nvSpPr>
        <p:spPr bwMode="auto">
          <a:xfrm>
            <a:off x="1168756" y="4060123"/>
            <a:ext cx="6858000"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accent2"/>
                </a:solidFill>
                <a:latin typeface="Arial" panose="020B0604020202020204" pitchFamily="34" charset="0"/>
                <a:cs typeface="Arial" panose="020B0604020202020204" pitchFamily="34" charset="0"/>
              </a:defRPr>
            </a:lvl1pPr>
            <a:lvl2pPr marL="742950" indent="-285750" eaLnBrk="0" hangingPunct="0">
              <a:defRPr>
                <a:solidFill>
                  <a:schemeClr val="accent2"/>
                </a:solidFill>
                <a:latin typeface="Arial" panose="020B0604020202020204" pitchFamily="34" charset="0"/>
                <a:cs typeface="Arial" panose="020B0604020202020204" pitchFamily="34" charset="0"/>
              </a:defRPr>
            </a:lvl2pPr>
            <a:lvl3pPr marL="1143000" indent="-228600" eaLnBrk="0" hangingPunct="0">
              <a:defRPr>
                <a:solidFill>
                  <a:schemeClr val="accent2"/>
                </a:solidFill>
                <a:latin typeface="Arial" panose="020B0604020202020204" pitchFamily="34" charset="0"/>
                <a:cs typeface="Arial" panose="020B0604020202020204" pitchFamily="34" charset="0"/>
              </a:defRPr>
            </a:lvl3pPr>
            <a:lvl4pPr marL="1600200" indent="-228600" eaLnBrk="0" hangingPunct="0">
              <a:defRPr>
                <a:solidFill>
                  <a:schemeClr val="accent2"/>
                </a:solidFill>
                <a:latin typeface="Arial" panose="020B0604020202020204" pitchFamily="34" charset="0"/>
                <a:cs typeface="Arial" panose="020B0604020202020204" pitchFamily="34" charset="0"/>
              </a:defRPr>
            </a:lvl4pPr>
            <a:lvl5pPr marL="2057400" indent="-228600" eaLnBrk="0" hangingPunct="0">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spcBef>
                <a:spcPct val="50000"/>
              </a:spcBef>
            </a:pPr>
            <a:r>
              <a:rPr lang="en-US" altLang="en-US" sz="4500" b="1" dirty="0">
                <a:solidFill>
                  <a:schemeClr val="tx1"/>
                </a:solidFill>
              </a:rPr>
              <a:t> </a:t>
            </a:r>
            <a:r>
              <a:rPr lang="en-US" altLang="en-US" sz="3200" b="1" dirty="0" err="1">
                <a:solidFill>
                  <a:schemeClr val="tx1"/>
                </a:solidFill>
                <a:latin typeface="Times New Roman" panose="02020603050405020304" pitchFamily="18" charset="0"/>
                <a:cs typeface="Times New Roman" panose="02020603050405020304" pitchFamily="18" charset="0"/>
              </a:rPr>
              <a:t>Hai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tiếng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ngoài</a:t>
            </a:r>
            <a:r>
              <a:rPr lang="en-US" altLang="en-US" sz="3200" b="1" dirty="0">
                <a:solidFill>
                  <a:srgbClr val="FF0000"/>
                </a:solidFill>
                <a:latin typeface="Times New Roman" panose="02020603050405020304" pitchFamily="18" charset="0"/>
                <a:cs typeface="Times New Roman" panose="02020603050405020304" pitchFamily="18" charset="0"/>
              </a:rPr>
              <a:t> – </a:t>
            </a:r>
            <a:r>
              <a:rPr lang="en-US" altLang="en-US" sz="3200" b="1" dirty="0" err="1">
                <a:solidFill>
                  <a:srgbClr val="FF0000"/>
                </a:solidFill>
                <a:latin typeface="Times New Roman" panose="02020603050405020304" pitchFamily="18" charset="0"/>
                <a:cs typeface="Times New Roman" panose="02020603050405020304" pitchFamily="18" charset="0"/>
              </a:rPr>
              <a:t>hoài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bắt</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vần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với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nhau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giống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nhau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cùng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có</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vần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oai</a:t>
            </a:r>
            <a:r>
              <a:rPr lang="en-US" altLang="en-US" sz="3200" b="1" dirty="0">
                <a:solidFill>
                  <a:schemeClr val="tx1"/>
                </a:solidFill>
                <a:latin typeface="Times New Roman" panose="02020603050405020304" pitchFamily="18" charset="0"/>
                <a:cs typeface="Times New Roman" panose="02020603050405020304" pitchFamily="18" charset="0"/>
              </a:rPr>
              <a:t>.</a:t>
            </a:r>
          </a:p>
        </p:txBody>
      </p:sp>
      <p:pic>
        <p:nvPicPr>
          <p:cNvPr id="8"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6" y="505725"/>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127226"/>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anim calcmode="lin" valueType="num">
                                      <p:cBhvr>
                                        <p:cTn id="8" dur="5000" fill="hold"/>
                                        <p:tgtEl>
                                          <p:spTgt spid="8"/>
                                        </p:tgtEl>
                                        <p:attrNameLst>
                                          <p:attrName>ppt_w</p:attrName>
                                        </p:attrNameLst>
                                      </p:cBhvr>
                                      <p:tavLst>
                                        <p:tav tm="0" fmla="#ppt_w*sin(2.5*pi*$)">
                                          <p:val>
                                            <p:fltVal val="0"/>
                                          </p:val>
                                        </p:tav>
                                        <p:tav tm="100000">
                                          <p:val>
                                            <p:fltVal val="1"/>
                                          </p:val>
                                        </p:tav>
                                      </p:tavLst>
                                    </p:anim>
                                    <p:anim calcmode="lin" valueType="num">
                                      <p:cBhvr>
                                        <p:cTn id="9" dur="5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45061"/>
                                        </p:tgtEl>
                                        <p:attrNameLst>
                                          <p:attrName>style.visibility</p:attrName>
                                        </p:attrNameLst>
                                      </p:cBhvr>
                                      <p:to>
                                        <p:strVal val="visible"/>
                                      </p:to>
                                    </p:set>
                                    <p:animEffect transition="in" filter="checkerboard(across)">
                                      <p:cBhvr>
                                        <p:cTn id="14" dur="500"/>
                                        <p:tgtEl>
                                          <p:spTgt spid="4506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45063"/>
                                        </p:tgtEl>
                                        <p:attrNameLst>
                                          <p:attrName>style.visibility</p:attrName>
                                        </p:attrNameLst>
                                      </p:cBhvr>
                                      <p:to>
                                        <p:strVal val="visible"/>
                                      </p:to>
                                    </p:set>
                                    <p:animEffect transition="in" filter="wedge">
                                      <p:cBhvr>
                                        <p:cTn id="19" dur="2000"/>
                                        <p:tgtEl>
                                          <p:spTgt spid="45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P spid="4506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80" y="-90151"/>
            <a:ext cx="9465972" cy="6948151"/>
          </a:xfrm>
          <a:prstGeom prst="rect">
            <a:avLst/>
          </a:prstGeom>
        </p:spPr>
      </p:pic>
      <p:sp>
        <p:nvSpPr>
          <p:cNvPr id="4" name="Rectangle 3"/>
          <p:cNvSpPr/>
          <p:nvPr/>
        </p:nvSpPr>
        <p:spPr>
          <a:xfrm>
            <a:off x="1745592" y="724974"/>
            <a:ext cx="6831738" cy="2400657"/>
          </a:xfrm>
          <a:prstGeom prst="rect">
            <a:avLst/>
          </a:prstGeom>
        </p:spPr>
        <p:txBody>
          <a:bodyPr wrap="square">
            <a:spAutoFit/>
          </a:bodyPr>
          <a:lstStyle/>
          <a:p>
            <a:r>
              <a:rPr lang="en-US" sz="3000" b="1" u="sng" dirty="0" err="1">
                <a:solidFill>
                  <a:srgbClr val="222222"/>
                </a:solidFill>
                <a:latin typeface="Times New Roman" panose="02020603050405020304" pitchFamily="18" charset="0"/>
                <a:cs typeface="Times New Roman" panose="02020603050405020304" pitchFamily="18" charset="0"/>
              </a:rPr>
              <a:t>Bài</a:t>
            </a:r>
            <a:r>
              <a:rPr lang="vi-VN" sz="3000" b="1" u="sng" dirty="0">
                <a:solidFill>
                  <a:srgbClr val="222222"/>
                </a:solidFill>
                <a:latin typeface="Times New Roman" panose="02020603050405020304" pitchFamily="18" charset="0"/>
                <a:cs typeface="Times New Roman" panose="02020603050405020304" pitchFamily="18" charset="0"/>
              </a:rPr>
              <a:t> </a:t>
            </a:r>
            <a:r>
              <a:rPr lang="vi-VN" sz="3000" b="1" u="sng" dirty="0" smtClean="0">
                <a:solidFill>
                  <a:srgbClr val="222222"/>
                </a:solidFill>
                <a:latin typeface="Times New Roman" panose="02020603050405020304" pitchFamily="18" charset="0"/>
                <a:cs typeface="Times New Roman" panose="02020603050405020304" pitchFamily="18" charset="0"/>
              </a:rPr>
              <a:t>3</a:t>
            </a:r>
            <a:r>
              <a:rPr lang="en-US" sz="3000" b="1" u="sng" dirty="0" smtClean="0">
                <a:solidFill>
                  <a:srgbClr val="222222"/>
                </a:solidFill>
                <a:latin typeface="Times New Roman" panose="02020603050405020304" pitchFamily="18" charset="0"/>
                <a:cs typeface="Times New Roman" panose="02020603050405020304" pitchFamily="18" charset="0"/>
              </a:rPr>
              <a:t>/ 12:</a:t>
            </a:r>
            <a:r>
              <a:rPr lang="vi-VN" sz="3000" b="1" u="sng" dirty="0" smtClean="0">
                <a:solidFill>
                  <a:srgbClr val="222222"/>
                </a:solidFill>
                <a:latin typeface="Times New Roman" panose="02020603050405020304" pitchFamily="18" charset="0"/>
                <a:cs typeface="Times New Roman" panose="02020603050405020304" pitchFamily="18" charset="0"/>
              </a:rPr>
              <a:t> </a:t>
            </a:r>
            <a:r>
              <a:rPr lang="vi-VN" sz="3000" b="1" dirty="0">
                <a:solidFill>
                  <a:srgbClr val="222222"/>
                </a:solidFill>
                <a:latin typeface="Times New Roman" panose="02020603050405020304" pitchFamily="18" charset="0"/>
                <a:cs typeface="Times New Roman" panose="02020603050405020304" pitchFamily="18" charset="0"/>
              </a:rPr>
              <a:t>Ghi lại từng cặp tiếng bắt vần với nhau trong khổ thơ sau. So sánh các cặp tiếng ấy xem cặp nào có vần giống nhau hoàn toàn, cặp nào có vần giống nhau không hoàn </a:t>
            </a:r>
            <a:r>
              <a:rPr lang="vi-VN" sz="3000" b="1" dirty="0" smtClean="0">
                <a:solidFill>
                  <a:srgbClr val="222222"/>
                </a:solidFill>
                <a:latin typeface="Times New Roman" panose="02020603050405020304" pitchFamily="18" charset="0"/>
                <a:cs typeface="Times New Roman" panose="02020603050405020304" pitchFamily="18" charset="0"/>
              </a:rPr>
              <a:t>toàn</a:t>
            </a:r>
            <a:endParaRPr lang="en-US" sz="3000" dirty="0">
              <a:latin typeface="Times New Roman" panose="02020603050405020304" pitchFamily="18" charset="0"/>
              <a:cs typeface="Times New Roman" panose="02020603050405020304" pitchFamily="18" charset="0"/>
            </a:endParaRPr>
          </a:p>
        </p:txBody>
      </p:sp>
      <p:sp>
        <p:nvSpPr>
          <p:cNvPr id="5" name="Rectangle 1"/>
          <p:cNvSpPr>
            <a:spLocks noChangeArrowheads="1"/>
          </p:cNvSpPr>
          <p:nvPr/>
        </p:nvSpPr>
        <p:spPr bwMode="auto">
          <a:xfrm>
            <a:off x="2462798" y="3379946"/>
            <a:ext cx="4319131" cy="24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783"/>
            <a:r>
              <a:rPr lang="en-US" altLang="en-US" sz="3200" b="1" dirty="0" err="1">
                <a:solidFill>
                  <a:srgbClr val="FF0000"/>
                </a:solidFill>
                <a:latin typeface="Times New Roman" panose="02020603050405020304" pitchFamily="18" charset="0"/>
                <a:cs typeface="Times New Roman" panose="02020603050405020304" pitchFamily="18" charset="0"/>
              </a:rPr>
              <a:t>Chú</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bé</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loắt</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choắt</a:t>
            </a:r>
            <a:endParaRPr lang="en-US" altLang="en-US" sz="3200" b="1" dirty="0">
              <a:solidFill>
                <a:srgbClr val="FF0000"/>
              </a:solidFill>
              <a:latin typeface="Times New Roman" panose="02020603050405020304" pitchFamily="18" charset="0"/>
              <a:cs typeface="Times New Roman" panose="02020603050405020304" pitchFamily="18" charset="0"/>
            </a:endParaRPr>
          </a:p>
          <a:p>
            <a:pPr defTabSz="685783"/>
            <a:r>
              <a:rPr lang="en-US" altLang="en-US" sz="3200" b="1" dirty="0" err="1">
                <a:solidFill>
                  <a:srgbClr val="FF0000"/>
                </a:solidFill>
                <a:latin typeface="Times New Roman" panose="02020603050405020304" pitchFamily="18" charset="0"/>
                <a:cs typeface="Times New Roman" panose="02020603050405020304" pitchFamily="18" charset="0"/>
              </a:rPr>
              <a:t>Cái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xắc</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xinh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xinh</a:t>
            </a:r>
            <a:endParaRPr lang="en-US" altLang="en-US" sz="3200" b="1" dirty="0">
              <a:solidFill>
                <a:srgbClr val="FF0000"/>
              </a:solidFill>
              <a:latin typeface="Times New Roman" panose="02020603050405020304" pitchFamily="18" charset="0"/>
              <a:cs typeface="Times New Roman" panose="02020603050405020304" pitchFamily="18" charset="0"/>
            </a:endParaRPr>
          </a:p>
          <a:p>
            <a:pPr defTabSz="685783"/>
            <a:r>
              <a:rPr lang="en-US" altLang="en-US" sz="3200" b="1" dirty="0" err="1">
                <a:solidFill>
                  <a:srgbClr val="FF0000"/>
                </a:solidFill>
                <a:latin typeface="Times New Roman" panose="02020603050405020304" pitchFamily="18" charset="0"/>
                <a:cs typeface="Times New Roman" panose="02020603050405020304" pitchFamily="18" charset="0"/>
              </a:rPr>
              <a:t>Cái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chân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thoăn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thoắt</a:t>
            </a:r>
            <a:endParaRPr lang="en-US" altLang="en-US" sz="3200" b="1" dirty="0">
              <a:solidFill>
                <a:srgbClr val="FF0000"/>
              </a:solidFill>
              <a:latin typeface="Times New Roman" panose="02020603050405020304" pitchFamily="18" charset="0"/>
              <a:cs typeface="Times New Roman" panose="02020603050405020304" pitchFamily="18" charset="0"/>
            </a:endParaRPr>
          </a:p>
          <a:p>
            <a:pPr defTabSz="685783"/>
            <a:r>
              <a:rPr lang="en-US" altLang="en-US" sz="3200" b="1" dirty="0" err="1">
                <a:solidFill>
                  <a:srgbClr val="FF0000"/>
                </a:solidFill>
                <a:latin typeface="Times New Roman" panose="02020603050405020304" pitchFamily="18" charset="0"/>
                <a:cs typeface="Times New Roman" panose="02020603050405020304" pitchFamily="18" charset="0"/>
              </a:rPr>
              <a:t>Cái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đầu</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nghênh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nghênh</a:t>
            </a:r>
            <a:endParaRPr lang="en-US" altLang="en-US" sz="3200" b="1" dirty="0">
              <a:solidFill>
                <a:srgbClr val="FF0000"/>
              </a:solidFill>
              <a:latin typeface="Times New Roman" panose="02020603050405020304" pitchFamily="18" charset="0"/>
              <a:cs typeface="Times New Roman" panose="02020603050405020304" pitchFamily="18" charset="0"/>
            </a:endParaRPr>
          </a:p>
          <a:p>
            <a:pPr defTabSz="685783"/>
            <a:r>
              <a:rPr lang="en-US" altLang="en-US" sz="2700" b="1" dirty="0">
                <a:solidFill>
                  <a:srgbClr val="FF0000"/>
                </a:solidFill>
                <a:latin typeface="Times New Roman" panose="02020603050405020304" pitchFamily="18" charset="0"/>
                <a:cs typeface="Times New Roman" panose="02020603050405020304" pitchFamily="18" charset="0"/>
              </a:rPr>
              <a:t>                          </a:t>
            </a:r>
            <a:r>
              <a:rPr lang="en-US" altLang="en-US" sz="2700" b="1" dirty="0">
                <a:solidFill>
                  <a:srgbClr val="0070C0"/>
                </a:solidFill>
                <a:latin typeface="Times New Roman" panose="02020603050405020304" pitchFamily="18" charset="0"/>
                <a:cs typeface="Times New Roman" panose="02020603050405020304" pitchFamily="18" charset="0"/>
              </a:rPr>
              <a:t>(</a:t>
            </a:r>
            <a:r>
              <a:rPr lang="en-US" altLang="en-US" sz="2700" b="1" dirty="0" err="1">
                <a:solidFill>
                  <a:srgbClr val="0070C0"/>
                </a:solidFill>
                <a:latin typeface="Times New Roman" panose="02020603050405020304" pitchFamily="18" charset="0"/>
                <a:cs typeface="Times New Roman" panose="02020603050405020304" pitchFamily="18" charset="0"/>
              </a:rPr>
              <a:t>Tố</a:t>
            </a:r>
            <a:r>
              <a:rPr lang="en-US" altLang="en-US" sz="2700" b="1" dirty="0">
                <a:solidFill>
                  <a:srgbClr val="0070C0"/>
                </a:solidFill>
                <a:latin typeface="Times New Roman" panose="02020603050405020304" pitchFamily="18" charset="0"/>
                <a:cs typeface="Times New Roman" panose="02020603050405020304" pitchFamily="18" charset="0"/>
              </a:rPr>
              <a:t> </a:t>
            </a:r>
            <a:r>
              <a:rPr lang="en-US" altLang="en-US" sz="2700" b="1" dirty="0" err="1">
                <a:solidFill>
                  <a:srgbClr val="0070C0"/>
                </a:solidFill>
                <a:latin typeface="Times New Roman" panose="02020603050405020304" pitchFamily="18" charset="0"/>
                <a:cs typeface="Times New Roman" panose="02020603050405020304" pitchFamily="18" charset="0"/>
              </a:rPr>
              <a:t>Hữu</a:t>
            </a:r>
            <a:r>
              <a:rPr lang="en-US" altLang="en-US" sz="2700" b="1" dirty="0">
                <a:solidFill>
                  <a:srgbClr val="0070C0"/>
                </a:solidFill>
                <a:latin typeface="Times New Roman" panose="02020603050405020304" pitchFamily="18" charset="0"/>
                <a:cs typeface="Times New Roman" panose="02020603050405020304" pitchFamily="18" charset="0"/>
              </a:rPr>
              <a:t>)</a:t>
            </a:r>
          </a:p>
        </p:txBody>
      </p:sp>
      <p:pic>
        <p:nvPicPr>
          <p:cNvPr id="7" name="Picture 2" descr="C:\Users\Admin\Downloads\logo tran binh ttr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05" y="316771"/>
            <a:ext cx="1205187" cy="120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94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repeatCount="indefinite"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0"/>
                                        <p:tgtEl>
                                          <p:spTgt spid="7"/>
                                        </p:tgtEl>
                                      </p:cBhvr>
                                    </p:animEffect>
                                    <p:anim calcmode="lin" valueType="num">
                                      <p:cBhvr>
                                        <p:cTn id="8" dur="5000" fill="hold"/>
                                        <p:tgtEl>
                                          <p:spTgt spid="7"/>
                                        </p:tgtEl>
                                        <p:attrNameLst>
                                          <p:attrName>ppt_w</p:attrName>
                                        </p:attrNameLst>
                                      </p:cBhvr>
                                      <p:tavLst>
                                        <p:tav tm="0" fmla="#ppt_w*sin(2.5*pi*$)">
                                          <p:val>
                                            <p:fltVal val="0"/>
                                          </p:val>
                                        </p:tav>
                                        <p:tav tm="100000">
                                          <p:val>
                                            <p:fltVal val="1"/>
                                          </p:val>
                                        </p:tav>
                                      </p:tavLst>
                                    </p:anim>
                                    <p:anim calcmode="lin" valueType="num">
                                      <p:cBhvr>
                                        <p:cTn id="9" dur="5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TotalTime>
  <Words>542</Words>
  <Application>Microsoft Office PowerPoint</Application>
  <PresentationFormat>On-screen Show (4:3)</PresentationFormat>
  <Paragraphs>153</Paragraphs>
  <Slides>19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MS Song</vt:lpstr>
      <vt:lpstr>Arial</vt:lpstr>
      <vt:lpstr>Calibri</vt:lpstr>
      <vt:lpstr>Calibri Light</vt:lpstr>
      <vt:lpstr>Times New Roman</vt:lpstr>
      <vt:lpstr>VNI 15 Chops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KHAI BINH</dc:creator>
  <cp:lastModifiedBy>Admin</cp:lastModifiedBy>
  <cp:revision>16</cp:revision>
  <dcterms:created xsi:type="dcterms:W3CDTF">2021-07-20T20:49:05Z</dcterms:created>
  <dcterms:modified xsi:type="dcterms:W3CDTF">2021-08-09T10:18:30Z</dcterms:modified>
</cp:coreProperties>
</file>